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279" r:id="rId4"/>
    <p:sldId id="260" r:id="rId5"/>
    <p:sldId id="264" r:id="rId6"/>
    <p:sldId id="272" r:id="rId7"/>
    <p:sldId id="282" r:id="rId8"/>
    <p:sldId id="283" r:id="rId9"/>
    <p:sldId id="284" r:id="rId10"/>
    <p:sldId id="286" r:id="rId11"/>
    <p:sldId id="287" r:id="rId12"/>
    <p:sldId id="288" r:id="rId13"/>
    <p:sldId id="289" r:id="rId14"/>
    <p:sldId id="290" r:id="rId15"/>
    <p:sldId id="291" r:id="rId16"/>
    <p:sldId id="292" r:id="rId17"/>
    <p:sldId id="293" r:id="rId18"/>
    <p:sldId id="274" r:id="rId19"/>
    <p:sldId id="295" r:id="rId20"/>
    <p:sldId id="259" r:id="rId21"/>
    <p:sldId id="296" r:id="rId22"/>
    <p:sldId id="263" r:id="rId23"/>
    <p:sldId id="269" r:id="rId24"/>
    <p:sldId id="268" r:id="rId25"/>
    <p:sldId id="275" r:id="rId26"/>
    <p:sldId id="258" r:id="rId27"/>
    <p:sldId id="276" r:id="rId28"/>
    <p:sldId id="297" r:id="rId29"/>
    <p:sldId id="298" r:id="rId30"/>
    <p:sldId id="257" r:id="rId31"/>
    <p:sldId id="299" r:id="rId32"/>
    <p:sldId id="302" r:id="rId33"/>
    <p:sldId id="303" r:id="rId34"/>
    <p:sldId id="267" r:id="rId35"/>
    <p:sldId id="262" r:id="rId36"/>
    <p:sldId id="278" r:id="rId37"/>
    <p:sldId id="280" r:id="rId38"/>
    <p:sldId id="300" r:id="rId39"/>
    <p:sldId id="301" r:id="rId40"/>
    <p:sldId id="273" r:id="rId41"/>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ita Silniece" initials="AS" lastIdx="1" clrIdx="0">
    <p:extLst>
      <p:ext uri="{19B8F6BF-5375-455C-9EA6-DF929625EA0E}">
        <p15:presenceInfo xmlns:p15="http://schemas.microsoft.com/office/powerpoint/2012/main" userId="Agita Silnie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1T13:52:35.481" idx="1">
    <p:pos x="7386" y="376"/>
    <p:text>Šeit vajadzētu saiti uz DVI video. Pirmdien no rīta ievietošu DVI Youtube kanālā.</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0C637-B68D-4D44-8AB9-B673E90C2E63}" type="doc">
      <dgm:prSet loTypeId="urn:microsoft.com/office/officeart/2005/8/layout/cycle8" loCatId="cycle" qsTypeId="urn:microsoft.com/office/officeart/2005/8/quickstyle/simple5" qsCatId="simple" csTypeId="urn:microsoft.com/office/officeart/2005/8/colors/colorful4" csCatId="colorful" phldr="1"/>
      <dgm:spPr/>
    </dgm:pt>
    <dgm:pt modelId="{06F7CD91-6504-4147-BA28-26C0AFF27764}">
      <dgm:prSet phldrT="[Teksts]" custT="1"/>
      <dgm:spPr/>
      <dgm:t>
        <a:bodyPr/>
        <a:lstStyle/>
        <a:p>
          <a:r>
            <a:rPr lang="lv-LV" sz="3600" dirty="0">
              <a:latin typeface="Times New Roman" panose="02020603050405020304" pitchFamily="18" charset="0"/>
              <a:cs typeface="Times New Roman" panose="02020603050405020304" pitchFamily="18" charset="0"/>
            </a:rPr>
            <a:t>Mērķis</a:t>
          </a:r>
          <a:endParaRPr lang="en-GB" sz="3600" dirty="0">
            <a:latin typeface="Times New Roman" panose="02020603050405020304" pitchFamily="18" charset="0"/>
            <a:cs typeface="Times New Roman" panose="02020603050405020304" pitchFamily="18" charset="0"/>
          </a:endParaRPr>
        </a:p>
      </dgm:t>
    </dgm:pt>
    <dgm:pt modelId="{C392C0D2-0004-4CD4-B34F-B48CF02FC777}" type="parTrans" cxnId="{1B764A17-FCB5-4644-9E2C-21A55A36278F}">
      <dgm:prSet/>
      <dgm:spPr/>
      <dgm:t>
        <a:bodyPr/>
        <a:lstStyle/>
        <a:p>
          <a:endParaRPr lang="en-GB"/>
        </a:p>
      </dgm:t>
    </dgm:pt>
    <dgm:pt modelId="{932E95DE-9A97-4176-9D6D-CA3604B21970}" type="sibTrans" cxnId="{1B764A17-FCB5-4644-9E2C-21A55A36278F}">
      <dgm:prSet/>
      <dgm:spPr/>
      <dgm:t>
        <a:bodyPr/>
        <a:lstStyle/>
        <a:p>
          <a:endParaRPr lang="en-GB"/>
        </a:p>
      </dgm:t>
    </dgm:pt>
    <dgm:pt modelId="{A56AF845-7F7E-4521-BBC1-658DA3AC26F8}">
      <dgm:prSet phldrT="[Teksts]" custT="1"/>
      <dgm:spPr/>
      <dgm:t>
        <a:bodyPr/>
        <a:lstStyle/>
        <a:p>
          <a:r>
            <a:rPr lang="lv-LV" sz="3600" dirty="0">
              <a:latin typeface="Times New Roman" panose="02020603050405020304" pitchFamily="18" charset="0"/>
              <a:cs typeface="Times New Roman" panose="02020603050405020304" pitchFamily="18" charset="0"/>
            </a:rPr>
            <a:t>Tiesiskais pamats</a:t>
          </a:r>
          <a:endParaRPr lang="en-GB" sz="3600" dirty="0">
            <a:latin typeface="Times New Roman" panose="02020603050405020304" pitchFamily="18" charset="0"/>
            <a:cs typeface="Times New Roman" panose="02020603050405020304" pitchFamily="18" charset="0"/>
          </a:endParaRPr>
        </a:p>
      </dgm:t>
    </dgm:pt>
    <dgm:pt modelId="{80EB3D1E-0564-4CDE-8D1F-54C7E9335367}" type="parTrans" cxnId="{771BC7F0-8EE9-4B1F-BA55-FF19357C148F}">
      <dgm:prSet/>
      <dgm:spPr/>
      <dgm:t>
        <a:bodyPr/>
        <a:lstStyle/>
        <a:p>
          <a:endParaRPr lang="en-GB"/>
        </a:p>
      </dgm:t>
    </dgm:pt>
    <dgm:pt modelId="{806EFA19-3BB5-4EC2-BCD3-C8FEDC9DBE16}" type="sibTrans" cxnId="{771BC7F0-8EE9-4B1F-BA55-FF19357C148F}">
      <dgm:prSet/>
      <dgm:spPr/>
      <dgm:t>
        <a:bodyPr/>
        <a:lstStyle/>
        <a:p>
          <a:endParaRPr lang="en-GB"/>
        </a:p>
      </dgm:t>
    </dgm:pt>
    <dgm:pt modelId="{6113A824-8BB7-4CB7-A57D-4F0C204BF0C6}">
      <dgm:prSet phldrT="[Teksts]" custT="1"/>
      <dgm:spPr/>
      <dgm:t>
        <a:bodyPr/>
        <a:lstStyle/>
        <a:p>
          <a:r>
            <a:rPr lang="lv-LV" sz="3600" dirty="0">
              <a:latin typeface="Times New Roman" panose="02020603050405020304" pitchFamily="18" charset="0"/>
              <a:cs typeface="Times New Roman" panose="02020603050405020304" pitchFamily="18" charset="0"/>
            </a:rPr>
            <a:t>Personas dati</a:t>
          </a:r>
          <a:endParaRPr lang="en-GB" sz="3600" dirty="0">
            <a:latin typeface="Times New Roman" panose="02020603050405020304" pitchFamily="18" charset="0"/>
            <a:cs typeface="Times New Roman" panose="02020603050405020304" pitchFamily="18" charset="0"/>
          </a:endParaRPr>
        </a:p>
      </dgm:t>
    </dgm:pt>
    <dgm:pt modelId="{888B11AD-2D67-4F93-9B91-58745B2D6A39}" type="parTrans" cxnId="{461A7851-7916-4D8D-B3C0-BD3C5271A4B2}">
      <dgm:prSet/>
      <dgm:spPr/>
      <dgm:t>
        <a:bodyPr/>
        <a:lstStyle/>
        <a:p>
          <a:endParaRPr lang="en-GB"/>
        </a:p>
      </dgm:t>
    </dgm:pt>
    <dgm:pt modelId="{890443ED-2E2E-4A79-9C5B-B3D11F98223A}" type="sibTrans" cxnId="{461A7851-7916-4D8D-B3C0-BD3C5271A4B2}">
      <dgm:prSet/>
      <dgm:spPr/>
      <dgm:t>
        <a:bodyPr/>
        <a:lstStyle/>
        <a:p>
          <a:endParaRPr lang="en-GB"/>
        </a:p>
      </dgm:t>
    </dgm:pt>
    <dgm:pt modelId="{F994AA5C-1272-4AAC-A893-666AA089C035}" type="pres">
      <dgm:prSet presAssocID="{0620C637-B68D-4D44-8AB9-B673E90C2E63}" presName="compositeShape" presStyleCnt="0">
        <dgm:presLayoutVars>
          <dgm:chMax val="7"/>
          <dgm:dir/>
          <dgm:resizeHandles val="exact"/>
        </dgm:presLayoutVars>
      </dgm:prSet>
      <dgm:spPr/>
    </dgm:pt>
    <dgm:pt modelId="{C39A6826-BD97-4EB4-A016-269C1DE0B26C}" type="pres">
      <dgm:prSet presAssocID="{0620C637-B68D-4D44-8AB9-B673E90C2E63}" presName="wedge1" presStyleLbl="node1" presStyleIdx="0" presStyleCnt="3"/>
      <dgm:spPr/>
    </dgm:pt>
    <dgm:pt modelId="{ED5B97F9-A250-4106-8702-F9FD4AC7FC36}" type="pres">
      <dgm:prSet presAssocID="{0620C637-B68D-4D44-8AB9-B673E90C2E63}" presName="dummy1a" presStyleCnt="0"/>
      <dgm:spPr/>
    </dgm:pt>
    <dgm:pt modelId="{6DDB19F2-4CD5-456A-B285-95E560A6BB33}" type="pres">
      <dgm:prSet presAssocID="{0620C637-B68D-4D44-8AB9-B673E90C2E63}" presName="dummy1b" presStyleCnt="0"/>
      <dgm:spPr/>
    </dgm:pt>
    <dgm:pt modelId="{C61AB58B-CDDB-42CD-A472-48DD2E70EB9E}" type="pres">
      <dgm:prSet presAssocID="{0620C637-B68D-4D44-8AB9-B673E90C2E63}" presName="wedge1Tx" presStyleLbl="node1" presStyleIdx="0" presStyleCnt="3">
        <dgm:presLayoutVars>
          <dgm:chMax val="0"/>
          <dgm:chPref val="0"/>
          <dgm:bulletEnabled val="1"/>
        </dgm:presLayoutVars>
      </dgm:prSet>
      <dgm:spPr/>
    </dgm:pt>
    <dgm:pt modelId="{C1829BB4-ECB5-4C67-BBAC-87D4A1C3C860}" type="pres">
      <dgm:prSet presAssocID="{0620C637-B68D-4D44-8AB9-B673E90C2E63}" presName="wedge2" presStyleLbl="node1" presStyleIdx="1" presStyleCnt="3"/>
      <dgm:spPr/>
    </dgm:pt>
    <dgm:pt modelId="{50DDFB0B-A594-4929-8BCC-0BD5CF61B9DE}" type="pres">
      <dgm:prSet presAssocID="{0620C637-B68D-4D44-8AB9-B673E90C2E63}" presName="dummy2a" presStyleCnt="0"/>
      <dgm:spPr/>
    </dgm:pt>
    <dgm:pt modelId="{851EB34F-1B3F-4866-9BB1-DFCFC25102C9}" type="pres">
      <dgm:prSet presAssocID="{0620C637-B68D-4D44-8AB9-B673E90C2E63}" presName="dummy2b" presStyleCnt="0"/>
      <dgm:spPr/>
    </dgm:pt>
    <dgm:pt modelId="{1230AB8B-805B-4C62-9465-A2D1FBEAB1F5}" type="pres">
      <dgm:prSet presAssocID="{0620C637-B68D-4D44-8AB9-B673E90C2E63}" presName="wedge2Tx" presStyleLbl="node1" presStyleIdx="1" presStyleCnt="3">
        <dgm:presLayoutVars>
          <dgm:chMax val="0"/>
          <dgm:chPref val="0"/>
          <dgm:bulletEnabled val="1"/>
        </dgm:presLayoutVars>
      </dgm:prSet>
      <dgm:spPr/>
    </dgm:pt>
    <dgm:pt modelId="{C98EABA9-EB90-413F-809E-10D92B482F97}" type="pres">
      <dgm:prSet presAssocID="{0620C637-B68D-4D44-8AB9-B673E90C2E63}" presName="wedge3" presStyleLbl="node1" presStyleIdx="2" presStyleCnt="3"/>
      <dgm:spPr/>
    </dgm:pt>
    <dgm:pt modelId="{5288E4C6-714E-4BE1-AC03-1FEC51E61E1A}" type="pres">
      <dgm:prSet presAssocID="{0620C637-B68D-4D44-8AB9-B673E90C2E63}" presName="dummy3a" presStyleCnt="0"/>
      <dgm:spPr/>
    </dgm:pt>
    <dgm:pt modelId="{E567B9E2-EF33-43E0-8FF6-03C515F85B9D}" type="pres">
      <dgm:prSet presAssocID="{0620C637-B68D-4D44-8AB9-B673E90C2E63}" presName="dummy3b" presStyleCnt="0"/>
      <dgm:spPr/>
    </dgm:pt>
    <dgm:pt modelId="{8834C433-88B0-4FD5-8B33-38D9E6CDD751}" type="pres">
      <dgm:prSet presAssocID="{0620C637-B68D-4D44-8AB9-B673E90C2E63}" presName="wedge3Tx" presStyleLbl="node1" presStyleIdx="2" presStyleCnt="3">
        <dgm:presLayoutVars>
          <dgm:chMax val="0"/>
          <dgm:chPref val="0"/>
          <dgm:bulletEnabled val="1"/>
        </dgm:presLayoutVars>
      </dgm:prSet>
      <dgm:spPr/>
    </dgm:pt>
    <dgm:pt modelId="{2DA1A0B2-B308-4989-B0F0-94BA1AB222CC}" type="pres">
      <dgm:prSet presAssocID="{932E95DE-9A97-4176-9D6D-CA3604B21970}" presName="arrowWedge1" presStyleLbl="fgSibTrans2D1" presStyleIdx="0" presStyleCnt="3"/>
      <dgm:spPr/>
    </dgm:pt>
    <dgm:pt modelId="{3FA88B5D-D136-470F-BC89-64F5711DC2D7}" type="pres">
      <dgm:prSet presAssocID="{806EFA19-3BB5-4EC2-BCD3-C8FEDC9DBE16}" presName="arrowWedge2" presStyleLbl="fgSibTrans2D1" presStyleIdx="1" presStyleCnt="3"/>
      <dgm:spPr/>
    </dgm:pt>
    <dgm:pt modelId="{6FC80C1F-B2BC-441B-8F8D-BB057EA8C2E7}" type="pres">
      <dgm:prSet presAssocID="{890443ED-2E2E-4A79-9C5B-B3D11F98223A}" presName="arrowWedge3" presStyleLbl="fgSibTrans2D1" presStyleIdx="2" presStyleCnt="3"/>
      <dgm:spPr/>
    </dgm:pt>
  </dgm:ptLst>
  <dgm:cxnLst>
    <dgm:cxn modelId="{43493907-6329-4B17-A31A-50DC044E75BC}" type="presOf" srcId="{A56AF845-7F7E-4521-BBC1-658DA3AC26F8}" destId="{C1829BB4-ECB5-4C67-BBAC-87D4A1C3C860}" srcOrd="0" destOrd="0" presId="urn:microsoft.com/office/officeart/2005/8/layout/cycle8"/>
    <dgm:cxn modelId="{1B764A17-FCB5-4644-9E2C-21A55A36278F}" srcId="{0620C637-B68D-4D44-8AB9-B673E90C2E63}" destId="{06F7CD91-6504-4147-BA28-26C0AFF27764}" srcOrd="0" destOrd="0" parTransId="{C392C0D2-0004-4CD4-B34F-B48CF02FC777}" sibTransId="{932E95DE-9A97-4176-9D6D-CA3604B21970}"/>
    <dgm:cxn modelId="{6B449218-4830-4AC1-A563-A554D49C82F6}" type="presOf" srcId="{6113A824-8BB7-4CB7-A57D-4F0C204BF0C6}" destId="{8834C433-88B0-4FD5-8B33-38D9E6CDD751}" srcOrd="1" destOrd="0" presId="urn:microsoft.com/office/officeart/2005/8/layout/cycle8"/>
    <dgm:cxn modelId="{B9ABBB35-CA50-41A6-A9CA-C2DCC9EE0E33}" type="presOf" srcId="{6113A824-8BB7-4CB7-A57D-4F0C204BF0C6}" destId="{C98EABA9-EB90-413F-809E-10D92B482F97}" srcOrd="0" destOrd="0" presId="urn:microsoft.com/office/officeart/2005/8/layout/cycle8"/>
    <dgm:cxn modelId="{6D340D66-14A2-4C8F-96E2-9DB88C1836A6}" type="presOf" srcId="{A56AF845-7F7E-4521-BBC1-658DA3AC26F8}" destId="{1230AB8B-805B-4C62-9465-A2D1FBEAB1F5}" srcOrd="1" destOrd="0" presId="urn:microsoft.com/office/officeart/2005/8/layout/cycle8"/>
    <dgm:cxn modelId="{461A7851-7916-4D8D-B3C0-BD3C5271A4B2}" srcId="{0620C637-B68D-4D44-8AB9-B673E90C2E63}" destId="{6113A824-8BB7-4CB7-A57D-4F0C204BF0C6}" srcOrd="2" destOrd="0" parTransId="{888B11AD-2D67-4F93-9B91-58745B2D6A39}" sibTransId="{890443ED-2E2E-4A79-9C5B-B3D11F98223A}"/>
    <dgm:cxn modelId="{BAA6037D-BD76-48CD-80CE-4A41B6EECDA8}" type="presOf" srcId="{06F7CD91-6504-4147-BA28-26C0AFF27764}" destId="{C39A6826-BD97-4EB4-A016-269C1DE0B26C}" srcOrd="0" destOrd="0" presId="urn:microsoft.com/office/officeart/2005/8/layout/cycle8"/>
    <dgm:cxn modelId="{15C14A80-3ED6-4D98-A096-975B1E50D012}" type="presOf" srcId="{0620C637-B68D-4D44-8AB9-B673E90C2E63}" destId="{F994AA5C-1272-4AAC-A893-666AA089C035}" srcOrd="0" destOrd="0" presId="urn:microsoft.com/office/officeart/2005/8/layout/cycle8"/>
    <dgm:cxn modelId="{C6877F8E-F0DC-434C-BA55-A2ACB65D66A4}" type="presOf" srcId="{06F7CD91-6504-4147-BA28-26C0AFF27764}" destId="{C61AB58B-CDDB-42CD-A472-48DD2E70EB9E}" srcOrd="1" destOrd="0" presId="urn:microsoft.com/office/officeart/2005/8/layout/cycle8"/>
    <dgm:cxn modelId="{771BC7F0-8EE9-4B1F-BA55-FF19357C148F}" srcId="{0620C637-B68D-4D44-8AB9-B673E90C2E63}" destId="{A56AF845-7F7E-4521-BBC1-658DA3AC26F8}" srcOrd="1" destOrd="0" parTransId="{80EB3D1E-0564-4CDE-8D1F-54C7E9335367}" sibTransId="{806EFA19-3BB5-4EC2-BCD3-C8FEDC9DBE16}"/>
    <dgm:cxn modelId="{8DDD614C-54AB-4C1F-B333-C4E705B0BEE3}" type="presParOf" srcId="{F994AA5C-1272-4AAC-A893-666AA089C035}" destId="{C39A6826-BD97-4EB4-A016-269C1DE0B26C}" srcOrd="0" destOrd="0" presId="urn:microsoft.com/office/officeart/2005/8/layout/cycle8"/>
    <dgm:cxn modelId="{D7A9C0A8-A34B-4ECF-A8C9-63A205C9BB5E}" type="presParOf" srcId="{F994AA5C-1272-4AAC-A893-666AA089C035}" destId="{ED5B97F9-A250-4106-8702-F9FD4AC7FC36}" srcOrd="1" destOrd="0" presId="urn:microsoft.com/office/officeart/2005/8/layout/cycle8"/>
    <dgm:cxn modelId="{F197751A-B8A2-4BAF-9C0E-A33A9478DFDD}" type="presParOf" srcId="{F994AA5C-1272-4AAC-A893-666AA089C035}" destId="{6DDB19F2-4CD5-456A-B285-95E560A6BB33}" srcOrd="2" destOrd="0" presId="urn:microsoft.com/office/officeart/2005/8/layout/cycle8"/>
    <dgm:cxn modelId="{A61D00EE-89A6-4A3E-9494-557787FDAF0E}" type="presParOf" srcId="{F994AA5C-1272-4AAC-A893-666AA089C035}" destId="{C61AB58B-CDDB-42CD-A472-48DD2E70EB9E}" srcOrd="3" destOrd="0" presId="urn:microsoft.com/office/officeart/2005/8/layout/cycle8"/>
    <dgm:cxn modelId="{57AAF70B-CCAA-4939-808F-6F456DE9E7B6}" type="presParOf" srcId="{F994AA5C-1272-4AAC-A893-666AA089C035}" destId="{C1829BB4-ECB5-4C67-BBAC-87D4A1C3C860}" srcOrd="4" destOrd="0" presId="urn:microsoft.com/office/officeart/2005/8/layout/cycle8"/>
    <dgm:cxn modelId="{6C9A6109-0851-4F55-9B24-E93A1C24664C}" type="presParOf" srcId="{F994AA5C-1272-4AAC-A893-666AA089C035}" destId="{50DDFB0B-A594-4929-8BCC-0BD5CF61B9DE}" srcOrd="5" destOrd="0" presId="urn:microsoft.com/office/officeart/2005/8/layout/cycle8"/>
    <dgm:cxn modelId="{ECFF0342-F344-4756-9517-A2258F4CC009}" type="presParOf" srcId="{F994AA5C-1272-4AAC-A893-666AA089C035}" destId="{851EB34F-1B3F-4866-9BB1-DFCFC25102C9}" srcOrd="6" destOrd="0" presId="urn:microsoft.com/office/officeart/2005/8/layout/cycle8"/>
    <dgm:cxn modelId="{46258D20-63A8-4A1A-AA03-4F976C247FC7}" type="presParOf" srcId="{F994AA5C-1272-4AAC-A893-666AA089C035}" destId="{1230AB8B-805B-4C62-9465-A2D1FBEAB1F5}" srcOrd="7" destOrd="0" presId="urn:microsoft.com/office/officeart/2005/8/layout/cycle8"/>
    <dgm:cxn modelId="{A11AF1CD-D483-46E2-8D94-FFBB682CBEBE}" type="presParOf" srcId="{F994AA5C-1272-4AAC-A893-666AA089C035}" destId="{C98EABA9-EB90-413F-809E-10D92B482F97}" srcOrd="8" destOrd="0" presId="urn:microsoft.com/office/officeart/2005/8/layout/cycle8"/>
    <dgm:cxn modelId="{D90D295B-CE92-4FF0-AC08-5A2A20AAB235}" type="presParOf" srcId="{F994AA5C-1272-4AAC-A893-666AA089C035}" destId="{5288E4C6-714E-4BE1-AC03-1FEC51E61E1A}" srcOrd="9" destOrd="0" presId="urn:microsoft.com/office/officeart/2005/8/layout/cycle8"/>
    <dgm:cxn modelId="{67952499-0A9D-46C4-B6A2-FAF1A6A5072B}" type="presParOf" srcId="{F994AA5C-1272-4AAC-A893-666AA089C035}" destId="{E567B9E2-EF33-43E0-8FF6-03C515F85B9D}" srcOrd="10" destOrd="0" presId="urn:microsoft.com/office/officeart/2005/8/layout/cycle8"/>
    <dgm:cxn modelId="{FC117F89-46BF-4F16-A3DB-1650DA3ED150}" type="presParOf" srcId="{F994AA5C-1272-4AAC-A893-666AA089C035}" destId="{8834C433-88B0-4FD5-8B33-38D9E6CDD751}" srcOrd="11" destOrd="0" presId="urn:microsoft.com/office/officeart/2005/8/layout/cycle8"/>
    <dgm:cxn modelId="{FBDE6B95-D733-4F8F-9F5F-CEDBAE1C7063}" type="presParOf" srcId="{F994AA5C-1272-4AAC-A893-666AA089C035}" destId="{2DA1A0B2-B308-4989-B0F0-94BA1AB222CC}" srcOrd="12" destOrd="0" presId="urn:microsoft.com/office/officeart/2005/8/layout/cycle8"/>
    <dgm:cxn modelId="{D0F22F7B-BB76-44FF-B08E-7891D33C6012}" type="presParOf" srcId="{F994AA5C-1272-4AAC-A893-666AA089C035}" destId="{3FA88B5D-D136-470F-BC89-64F5711DC2D7}" srcOrd="13" destOrd="0" presId="urn:microsoft.com/office/officeart/2005/8/layout/cycle8"/>
    <dgm:cxn modelId="{FFC21522-0D43-4405-8D37-8DBCC207C9DC}" type="presParOf" srcId="{F994AA5C-1272-4AAC-A893-666AA089C035}" destId="{6FC80C1F-B2BC-441B-8F8D-BB057EA8C2E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A6826-BD97-4EB4-A016-269C1DE0B26C}">
      <dsp:nvSpPr>
        <dsp:cNvPr id="0" name=""/>
        <dsp:cNvSpPr/>
      </dsp:nvSpPr>
      <dsp:spPr>
        <a:xfrm>
          <a:off x="3379101" y="438535"/>
          <a:ext cx="5667232" cy="5667232"/>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lv-LV" sz="3600" kern="1200" dirty="0">
              <a:latin typeface="Times New Roman" panose="02020603050405020304" pitchFamily="18" charset="0"/>
              <a:cs typeface="Times New Roman" panose="02020603050405020304" pitchFamily="18" charset="0"/>
            </a:rPr>
            <a:t>Mērķis</a:t>
          </a:r>
          <a:endParaRPr lang="en-GB" sz="3600" kern="1200" dirty="0">
            <a:latin typeface="Times New Roman" panose="02020603050405020304" pitchFamily="18" charset="0"/>
            <a:cs typeface="Times New Roman" panose="02020603050405020304" pitchFamily="18" charset="0"/>
          </a:endParaRPr>
        </a:p>
      </dsp:txBody>
      <dsp:txXfrm>
        <a:off x="6365868" y="1639449"/>
        <a:ext cx="2024011" cy="1686676"/>
      </dsp:txXfrm>
    </dsp:sp>
    <dsp:sp modelId="{C1829BB4-ECB5-4C67-BBAC-87D4A1C3C860}">
      <dsp:nvSpPr>
        <dsp:cNvPr id="0" name=""/>
        <dsp:cNvSpPr/>
      </dsp:nvSpPr>
      <dsp:spPr>
        <a:xfrm>
          <a:off x="3262383" y="640936"/>
          <a:ext cx="5667232" cy="5667232"/>
        </a:xfrm>
        <a:prstGeom prst="pie">
          <a:avLst>
            <a:gd name="adj1" fmla="val 1800000"/>
            <a:gd name="adj2" fmla="val 9000000"/>
          </a:avLst>
        </a:prstGeom>
        <a:gradFill rotWithShape="0">
          <a:gsLst>
            <a:gs pos="0">
              <a:schemeClr val="accent4">
                <a:hueOff val="-4135930"/>
                <a:satOff val="23223"/>
                <a:lumOff val="-1078"/>
                <a:alphaOff val="0"/>
                <a:satMod val="103000"/>
                <a:lumMod val="102000"/>
                <a:tint val="94000"/>
              </a:schemeClr>
            </a:gs>
            <a:gs pos="50000">
              <a:schemeClr val="accent4">
                <a:hueOff val="-4135930"/>
                <a:satOff val="23223"/>
                <a:lumOff val="-1078"/>
                <a:alphaOff val="0"/>
                <a:satMod val="110000"/>
                <a:lumMod val="100000"/>
                <a:shade val="100000"/>
              </a:schemeClr>
            </a:gs>
            <a:gs pos="100000">
              <a:schemeClr val="accent4">
                <a:hueOff val="-4135930"/>
                <a:satOff val="23223"/>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lv-LV" sz="3600" kern="1200" dirty="0">
              <a:latin typeface="Times New Roman" panose="02020603050405020304" pitchFamily="18" charset="0"/>
              <a:cs typeface="Times New Roman" panose="02020603050405020304" pitchFamily="18" charset="0"/>
            </a:rPr>
            <a:t>Tiesiskais pamats</a:t>
          </a:r>
          <a:endParaRPr lang="en-GB" sz="3600" kern="1200" dirty="0">
            <a:latin typeface="Times New Roman" panose="02020603050405020304" pitchFamily="18" charset="0"/>
            <a:cs typeface="Times New Roman" panose="02020603050405020304" pitchFamily="18" charset="0"/>
          </a:endParaRPr>
        </a:p>
      </dsp:txBody>
      <dsp:txXfrm>
        <a:off x="4611724" y="4317891"/>
        <a:ext cx="3036017" cy="1484275"/>
      </dsp:txXfrm>
    </dsp:sp>
    <dsp:sp modelId="{C98EABA9-EB90-413F-809E-10D92B482F97}">
      <dsp:nvSpPr>
        <dsp:cNvPr id="0" name=""/>
        <dsp:cNvSpPr/>
      </dsp:nvSpPr>
      <dsp:spPr>
        <a:xfrm>
          <a:off x="3145665" y="438535"/>
          <a:ext cx="5667232" cy="5667232"/>
        </a:xfrm>
        <a:prstGeom prst="pie">
          <a:avLst>
            <a:gd name="adj1" fmla="val 9000000"/>
            <a:gd name="adj2" fmla="val 16200000"/>
          </a:avLst>
        </a:prstGeom>
        <a:gradFill rotWithShape="0">
          <a:gsLst>
            <a:gs pos="0">
              <a:schemeClr val="accent4">
                <a:hueOff val="-8271860"/>
                <a:satOff val="46445"/>
                <a:lumOff val="-2156"/>
                <a:alphaOff val="0"/>
                <a:satMod val="103000"/>
                <a:lumMod val="102000"/>
                <a:tint val="94000"/>
              </a:schemeClr>
            </a:gs>
            <a:gs pos="50000">
              <a:schemeClr val="accent4">
                <a:hueOff val="-8271860"/>
                <a:satOff val="46445"/>
                <a:lumOff val="-2156"/>
                <a:alphaOff val="0"/>
                <a:satMod val="110000"/>
                <a:lumMod val="100000"/>
                <a:shade val="100000"/>
              </a:schemeClr>
            </a:gs>
            <a:gs pos="100000">
              <a:schemeClr val="accent4">
                <a:hueOff val="-8271860"/>
                <a:satOff val="46445"/>
                <a:lumOff val="-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lv-LV" sz="3600" kern="1200" dirty="0">
              <a:latin typeface="Times New Roman" panose="02020603050405020304" pitchFamily="18" charset="0"/>
              <a:cs typeface="Times New Roman" panose="02020603050405020304" pitchFamily="18" charset="0"/>
            </a:rPr>
            <a:t>Personas dati</a:t>
          </a:r>
          <a:endParaRPr lang="en-GB" sz="3600" kern="1200" dirty="0">
            <a:latin typeface="Times New Roman" panose="02020603050405020304" pitchFamily="18" charset="0"/>
            <a:cs typeface="Times New Roman" panose="02020603050405020304" pitchFamily="18" charset="0"/>
          </a:endParaRPr>
        </a:p>
      </dsp:txBody>
      <dsp:txXfrm>
        <a:off x="3802120" y="1639449"/>
        <a:ext cx="2024011" cy="1686676"/>
      </dsp:txXfrm>
    </dsp:sp>
    <dsp:sp modelId="{2DA1A0B2-B308-4989-B0F0-94BA1AB222CC}">
      <dsp:nvSpPr>
        <dsp:cNvPr id="0" name=""/>
        <dsp:cNvSpPr/>
      </dsp:nvSpPr>
      <dsp:spPr>
        <a:xfrm>
          <a:off x="3028741" y="87707"/>
          <a:ext cx="6368889" cy="6368889"/>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A88B5D-D136-470F-BC89-64F5711DC2D7}">
      <dsp:nvSpPr>
        <dsp:cNvPr id="0" name=""/>
        <dsp:cNvSpPr/>
      </dsp:nvSpPr>
      <dsp:spPr>
        <a:xfrm>
          <a:off x="2911555" y="289749"/>
          <a:ext cx="6368889" cy="6368889"/>
        </a:xfrm>
        <a:prstGeom prst="circularArrow">
          <a:avLst>
            <a:gd name="adj1" fmla="val 5085"/>
            <a:gd name="adj2" fmla="val 327528"/>
            <a:gd name="adj3" fmla="val 8671970"/>
            <a:gd name="adj4" fmla="val 1800502"/>
            <a:gd name="adj5" fmla="val 5932"/>
          </a:avLst>
        </a:prstGeom>
        <a:gradFill rotWithShape="0">
          <a:gsLst>
            <a:gs pos="0">
              <a:schemeClr val="accent4">
                <a:hueOff val="-4135930"/>
                <a:satOff val="23223"/>
                <a:lumOff val="-1078"/>
                <a:alphaOff val="0"/>
                <a:satMod val="103000"/>
                <a:lumMod val="102000"/>
                <a:tint val="94000"/>
              </a:schemeClr>
            </a:gs>
            <a:gs pos="50000">
              <a:schemeClr val="accent4">
                <a:hueOff val="-4135930"/>
                <a:satOff val="23223"/>
                <a:lumOff val="-1078"/>
                <a:alphaOff val="0"/>
                <a:satMod val="110000"/>
                <a:lumMod val="100000"/>
                <a:shade val="100000"/>
              </a:schemeClr>
            </a:gs>
            <a:gs pos="100000">
              <a:schemeClr val="accent4">
                <a:hueOff val="-4135930"/>
                <a:satOff val="23223"/>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FC80C1F-B2BC-441B-8F8D-BB057EA8C2E7}">
      <dsp:nvSpPr>
        <dsp:cNvPr id="0" name=""/>
        <dsp:cNvSpPr/>
      </dsp:nvSpPr>
      <dsp:spPr>
        <a:xfrm>
          <a:off x="2794369" y="87707"/>
          <a:ext cx="6368889" cy="6368889"/>
        </a:xfrm>
        <a:prstGeom prst="circularArrow">
          <a:avLst>
            <a:gd name="adj1" fmla="val 5085"/>
            <a:gd name="adj2" fmla="val 327528"/>
            <a:gd name="adj3" fmla="val 15873039"/>
            <a:gd name="adj4" fmla="val 9000000"/>
            <a:gd name="adj5" fmla="val 5932"/>
          </a:avLst>
        </a:prstGeom>
        <a:gradFill rotWithShape="0">
          <a:gsLst>
            <a:gs pos="0">
              <a:schemeClr val="accent4">
                <a:hueOff val="-8271860"/>
                <a:satOff val="46445"/>
                <a:lumOff val="-2156"/>
                <a:alphaOff val="0"/>
                <a:satMod val="103000"/>
                <a:lumMod val="102000"/>
                <a:tint val="94000"/>
              </a:schemeClr>
            </a:gs>
            <a:gs pos="50000">
              <a:schemeClr val="accent4">
                <a:hueOff val="-8271860"/>
                <a:satOff val="46445"/>
                <a:lumOff val="-2156"/>
                <a:alphaOff val="0"/>
                <a:satMod val="110000"/>
                <a:lumMod val="100000"/>
                <a:shade val="100000"/>
              </a:schemeClr>
            </a:gs>
            <a:gs pos="100000">
              <a:schemeClr val="accent4">
                <a:hueOff val="-8271860"/>
                <a:satOff val="46445"/>
                <a:lumOff val="-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66125D5-D004-470D-A1B7-F5A808861F42}" type="datetimeFigureOut">
              <a:rPr lang="en-US" smtClean="0"/>
              <a:t>5/4/2021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126585-D327-4259-9F48-BF56D830651B}" type="slidenum">
              <a:rPr lang="en-US" smtClean="0"/>
              <a:t>‹#›</a:t>
            </a:fld>
            <a:endParaRPr lang="en-US"/>
          </a:p>
        </p:txBody>
      </p:sp>
    </p:spTree>
    <p:extLst>
      <p:ext uri="{BB962C8B-B14F-4D97-AF65-F5344CB8AC3E}">
        <p14:creationId xmlns:p14="http://schemas.microsoft.com/office/powerpoint/2010/main" val="152679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126585-D327-4259-9F48-BF56D830651B}" type="slidenum">
              <a:rPr lang="en-US" smtClean="0"/>
              <a:t>2</a:t>
            </a:fld>
            <a:endParaRPr lang="en-US"/>
          </a:p>
        </p:txBody>
      </p:sp>
    </p:spTree>
    <p:extLst>
      <p:ext uri="{BB962C8B-B14F-4D97-AF65-F5344CB8AC3E}">
        <p14:creationId xmlns:p14="http://schemas.microsoft.com/office/powerpoint/2010/main" val="271142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E505F4F9-4288-4FAD-A730-B929A75F53B7}" type="datetimeFigureOut">
              <a:rPr lang="lv-LV" smtClean="0"/>
              <a:t>04.05.2021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292035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505F4F9-4288-4FAD-A730-B929A75F53B7}" type="datetimeFigureOut">
              <a:rPr lang="lv-LV" smtClean="0"/>
              <a:t>04.05.2021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72547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505F4F9-4288-4FAD-A730-B929A75F53B7}" type="datetimeFigureOut">
              <a:rPr lang="lv-LV" smtClean="0"/>
              <a:t>04.05.2021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145650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505F4F9-4288-4FAD-A730-B929A75F53B7}" type="datetimeFigureOut">
              <a:rPr lang="lv-LV" smtClean="0"/>
              <a:t>04.05.2021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385750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5F4F9-4288-4FAD-A730-B929A75F53B7}" type="datetimeFigureOut">
              <a:rPr lang="lv-LV" smtClean="0"/>
              <a:t>04.05.2021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424067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E505F4F9-4288-4FAD-A730-B929A75F53B7}" type="datetimeFigureOut">
              <a:rPr lang="lv-LV" smtClean="0"/>
              <a:t>04.05.2021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402434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E505F4F9-4288-4FAD-A730-B929A75F53B7}" type="datetimeFigureOut">
              <a:rPr lang="lv-LV" smtClean="0"/>
              <a:t>04.05.2021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228833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E505F4F9-4288-4FAD-A730-B929A75F53B7}" type="datetimeFigureOut">
              <a:rPr lang="lv-LV" smtClean="0"/>
              <a:t>04.05.2021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72721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5F4F9-4288-4FAD-A730-B929A75F53B7}" type="datetimeFigureOut">
              <a:rPr lang="lv-LV" smtClean="0"/>
              <a:t>04.05.2021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36345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5F4F9-4288-4FAD-A730-B929A75F53B7}" type="datetimeFigureOut">
              <a:rPr lang="lv-LV" smtClean="0"/>
              <a:t>04.05.2021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100034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5F4F9-4288-4FAD-A730-B929A75F53B7}" type="datetimeFigureOut">
              <a:rPr lang="lv-LV" smtClean="0"/>
              <a:t>04.05.2021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54B6C83-458E-4460-AE2A-88963F8884B0}" type="slidenum">
              <a:rPr lang="lv-LV" smtClean="0"/>
              <a:t>‹#›</a:t>
            </a:fld>
            <a:endParaRPr lang="lv-LV"/>
          </a:p>
        </p:txBody>
      </p:sp>
    </p:spTree>
    <p:extLst>
      <p:ext uri="{BB962C8B-B14F-4D97-AF65-F5344CB8AC3E}">
        <p14:creationId xmlns:p14="http://schemas.microsoft.com/office/powerpoint/2010/main" val="235865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5F4F9-4288-4FAD-A730-B929A75F53B7}" type="datetimeFigureOut">
              <a:rPr lang="lv-LV" smtClean="0"/>
              <a:t>04.05.2021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B6C83-458E-4460-AE2A-88963F8884B0}" type="slidenum">
              <a:rPr lang="lv-LV" smtClean="0"/>
              <a:t>‹#›</a:t>
            </a:fld>
            <a:endParaRPr lang="lv-LV"/>
          </a:p>
        </p:txBody>
      </p:sp>
    </p:spTree>
    <p:extLst>
      <p:ext uri="{BB962C8B-B14F-4D97-AF65-F5344CB8AC3E}">
        <p14:creationId xmlns:p14="http://schemas.microsoft.com/office/powerpoint/2010/main" val="112224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4.sv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rossinternets.lv/lv/materials/download/tests-pirms-publice-foto-interne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YUtSVJzEADk&amp;feature=youtu.be"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v-LV"/>
          </a:p>
        </p:txBody>
      </p:sp>
      <p:sp>
        <p:nvSpPr>
          <p:cNvPr id="3" name="Subtitle 2"/>
          <p:cNvSpPr>
            <a:spLocks noGrp="1"/>
          </p:cNvSpPr>
          <p:nvPr>
            <p:ph type="subTitle" idx="1"/>
          </p:nvPr>
        </p:nvSpPr>
        <p:spPr/>
        <p:txBody>
          <a:bodyPr/>
          <a:lstStyle/>
          <a:p>
            <a:endParaRPr lang="lv-LV"/>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84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450"/>
            <a:ext cx="12192000" cy="6858000"/>
          </a:xfrm>
        </p:spPr>
      </p:pic>
      <p:sp>
        <p:nvSpPr>
          <p:cNvPr id="7" name="TextBox 6">
            <a:extLst>
              <a:ext uri="{FF2B5EF4-FFF2-40B4-BE49-F238E27FC236}">
                <a16:creationId xmlns:a16="http://schemas.microsoft.com/office/drawing/2014/main" id="{31BEE9F1-287F-46A6-8E85-CF83F65BD186}"/>
              </a:ext>
            </a:extLst>
          </p:cNvPr>
          <p:cNvSpPr txBox="1"/>
          <p:nvPr/>
        </p:nvSpPr>
        <p:spPr>
          <a:xfrm>
            <a:off x="3786555" y="568910"/>
            <a:ext cx="5609492" cy="707886"/>
          </a:xfrm>
          <a:prstGeom prst="rect">
            <a:avLst/>
          </a:prstGeom>
          <a:noFill/>
        </p:spPr>
        <p:txBody>
          <a:bodyPr wrap="square" rtlCol="0">
            <a:spAutoFit/>
          </a:bodyPr>
          <a:lstStyle/>
          <a:p>
            <a:r>
              <a:rPr lang="lv-LV" sz="4000" b="1" dirty="0">
                <a:latin typeface="Times New Roman" panose="02020603050405020304" pitchFamily="18" charset="0"/>
                <a:cs typeface="Times New Roman" panose="02020603050405020304" pitchFamily="18" charset="0"/>
              </a:rPr>
              <a:t>Jūsu tiesības ir:</a:t>
            </a:r>
            <a:endParaRPr lang="en-GB" sz="4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FC2509-D793-4EC7-8122-4B37A6F0C14A}"/>
              </a:ext>
            </a:extLst>
          </p:cNvPr>
          <p:cNvSpPr txBox="1"/>
          <p:nvPr/>
        </p:nvSpPr>
        <p:spPr>
          <a:xfrm>
            <a:off x="577532" y="2169470"/>
            <a:ext cx="9451144" cy="3539430"/>
          </a:xfrm>
          <a:prstGeom prst="rect">
            <a:avLst/>
          </a:prstGeom>
          <a:noFill/>
        </p:spPr>
        <p:txBody>
          <a:bodyPr wrap="square">
            <a:spAutoFit/>
          </a:bodyPr>
          <a:lstStyle/>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Būt informētam</a:t>
            </a:r>
            <a:r>
              <a:rPr lang="lv-LV" sz="2800" dirty="0">
                <a:latin typeface="Times New Roman" panose="02020603050405020304" pitchFamily="18" charset="0"/>
                <a:ea typeface="Times New Roman" panose="02020603050405020304" pitchFamily="18" charset="0"/>
              </a:rPr>
              <a:t>.</a:t>
            </a:r>
          </a:p>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Piekļūt saviem datiem.</a:t>
            </a:r>
            <a:endParaRPr lang="lv-LV" sz="2800" dirty="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Izlabot savus datus</a:t>
            </a:r>
            <a:r>
              <a:rPr lang="lv-LV" sz="2800" dirty="0">
                <a:latin typeface="Times New Roman" panose="02020603050405020304" pitchFamily="18" charset="0"/>
                <a:ea typeface="Times New Roman" panose="02020603050405020304" pitchFamily="18" charset="0"/>
              </a:rPr>
              <a:t>.</a:t>
            </a:r>
          </a:p>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Izdzēst savus datus</a:t>
            </a:r>
            <a:r>
              <a:rPr lang="lv-LV" sz="2800" dirty="0">
                <a:latin typeface="Times New Roman" panose="02020603050405020304" pitchFamily="18" charset="0"/>
                <a:ea typeface="Times New Roman" panose="02020603050405020304" pitchFamily="18" charset="0"/>
              </a:rPr>
              <a:t>.</a:t>
            </a:r>
          </a:p>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Ierobežot savu datu izmantošanu.</a:t>
            </a:r>
          </a:p>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Iebilst pret savu datu izmantošanu.</a:t>
            </a:r>
          </a:p>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Tiesības uz datu pārnesamību.</a:t>
            </a:r>
          </a:p>
          <a:p>
            <a:pPr marL="342900" lvl="0" indent="-342900" algn="just">
              <a:buFont typeface="Symbol" panose="05050102010706020507" pitchFamily="18" charset="2"/>
              <a:buChar char=""/>
            </a:pPr>
            <a:r>
              <a:rPr lang="lv-LV" sz="2800" dirty="0">
                <a:effectLst/>
                <a:latin typeface="Times New Roman" panose="02020603050405020304" pitchFamily="18" charset="0"/>
                <a:ea typeface="Times New Roman" panose="02020603050405020304" pitchFamily="18" charset="0"/>
              </a:rPr>
              <a:t>Tiesības iebilst automatizētiem lēmumiem un profilēšanai.</a:t>
            </a:r>
            <a:endParaRPr lang="en-GB" sz="2800" dirty="0">
              <a:effectLst/>
              <a:latin typeface="Times New Roman" panose="02020603050405020304" pitchFamily="18" charset="0"/>
              <a:ea typeface="Times New Roman" panose="02020603050405020304" pitchFamily="18" charset="0"/>
            </a:endParaRPr>
          </a:p>
        </p:txBody>
      </p:sp>
      <p:pic>
        <p:nvPicPr>
          <p:cNvPr id="11" name="Attēls 10">
            <a:extLst>
              <a:ext uri="{FF2B5EF4-FFF2-40B4-BE49-F238E27FC236}">
                <a16:creationId xmlns:a16="http://schemas.microsoft.com/office/drawing/2014/main" id="{6C9FAAE6-F4DE-4F8B-9ADD-DB220DD56AF6}"/>
              </a:ext>
            </a:extLst>
          </p:cNvPr>
          <p:cNvPicPr>
            <a:picLocks noChangeAspect="1"/>
          </p:cNvPicPr>
          <p:nvPr/>
        </p:nvPicPr>
        <p:blipFill>
          <a:blip r:embed="rId3">
            <a:alphaModFix amt="70000"/>
          </a:blip>
          <a:stretch>
            <a:fillRect/>
          </a:stretch>
        </p:blipFill>
        <p:spPr>
          <a:xfrm>
            <a:off x="5477326" y="1480581"/>
            <a:ext cx="2513123" cy="2513123"/>
          </a:xfrm>
          <a:prstGeom prst="rect">
            <a:avLst/>
          </a:prstGeom>
        </p:spPr>
      </p:pic>
    </p:spTree>
    <p:extLst>
      <p:ext uri="{BB962C8B-B14F-4D97-AF65-F5344CB8AC3E}">
        <p14:creationId xmlns:p14="http://schemas.microsoft.com/office/powerpoint/2010/main" val="292489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68657" y="0"/>
            <a:ext cx="12192000" cy="6857999"/>
          </a:xfrm>
          <a:prstGeom prst="rect">
            <a:avLst/>
          </a:prstGeom>
        </p:spPr>
      </p:pic>
      <p:pic>
        <p:nvPicPr>
          <p:cNvPr id="6" name="Attēls 5">
            <a:extLst>
              <a:ext uri="{FF2B5EF4-FFF2-40B4-BE49-F238E27FC236}">
                <a16:creationId xmlns:a16="http://schemas.microsoft.com/office/drawing/2014/main" id="{9FB1B852-BB3A-45F2-BB1B-CF59CD85BB98}"/>
              </a:ext>
            </a:extLst>
          </p:cNvPr>
          <p:cNvPicPr>
            <a:picLocks noChangeAspect="1"/>
          </p:cNvPicPr>
          <p:nvPr/>
        </p:nvPicPr>
        <p:blipFill>
          <a:blip r:embed="rId3"/>
          <a:stretch>
            <a:fillRect/>
          </a:stretch>
        </p:blipFill>
        <p:spPr>
          <a:xfrm>
            <a:off x="4997788" y="398461"/>
            <a:ext cx="7194212" cy="4351338"/>
          </a:xfrm>
          <a:prstGeom prst="rect">
            <a:avLst/>
          </a:prstGeom>
        </p:spPr>
      </p:pic>
      <p:sp>
        <p:nvSpPr>
          <p:cNvPr id="7" name="TextBox 6">
            <a:extLst>
              <a:ext uri="{FF2B5EF4-FFF2-40B4-BE49-F238E27FC236}">
                <a16:creationId xmlns:a16="http://schemas.microsoft.com/office/drawing/2014/main" id="{BC66C13F-27FB-4FC8-9CFE-C8FD3189256F}"/>
              </a:ext>
            </a:extLst>
          </p:cNvPr>
          <p:cNvSpPr txBox="1"/>
          <p:nvPr/>
        </p:nvSpPr>
        <p:spPr>
          <a:xfrm>
            <a:off x="3795602" y="5342009"/>
            <a:ext cx="7427741" cy="707886"/>
          </a:xfrm>
          <a:prstGeom prst="rect">
            <a:avLst/>
          </a:prstGeom>
          <a:noFill/>
        </p:spPr>
        <p:txBody>
          <a:bodyPr wrap="square" rtlCol="0">
            <a:spAutoFit/>
          </a:bodyPr>
          <a:lstStyle/>
          <a:p>
            <a:r>
              <a:rPr lang="lv-LV" sz="4000" b="1" dirty="0">
                <a:latin typeface="Times New Roman" panose="02020603050405020304" pitchFamily="18" charset="0"/>
                <a:cs typeface="Times New Roman" panose="02020603050405020304" pitchFamily="18" charset="0"/>
              </a:rPr>
              <a:t>Tiesības «tikt aizmirstam»</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14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25415"/>
            <a:ext cx="12192000" cy="6858000"/>
          </a:xfrm>
        </p:spPr>
      </p:pic>
      <p:sp>
        <p:nvSpPr>
          <p:cNvPr id="3" name="Rectangle 2"/>
          <p:cNvSpPr/>
          <p:nvPr/>
        </p:nvSpPr>
        <p:spPr>
          <a:xfrm>
            <a:off x="482322" y="1842908"/>
            <a:ext cx="8438604" cy="5324535"/>
          </a:xfrm>
          <a:prstGeom prst="rect">
            <a:avLst/>
          </a:prstGeom>
        </p:spPr>
        <p:txBody>
          <a:bodyPr wrap="square">
            <a:spAutoFit/>
          </a:bodyPr>
          <a:lstStyle/>
          <a:p>
            <a:pPr algn="just"/>
            <a:r>
              <a:rPr lang="lv-LV"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Lielākā daļa personu, kas apstrādā personas datus digitālajā vidē informāciju par plānotajām darbībām sniedz divos savstarpēji saistītos dokumentos – lietošanas noteikumos un privātuma politikā. </a:t>
            </a:r>
          </a:p>
          <a:p>
            <a:pPr algn="just"/>
            <a:endParaRPr lang="lv-LV" sz="28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a:endParaRPr lang="lv-LV" sz="28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a:r>
              <a:rPr lang="lv-LV"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Lietošanas noteikumi, lai arī nav tieši attiecināmi uz personas datu aizsardzību sniedz ieskatu par to kādiem nolūkiem konkrētā lietotne vai vietne ir izstrādātā, ko tajā atļauts darīt, bet ko nē. </a:t>
            </a:r>
            <a:endParaRPr lang="en-GB"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endParaRPr lang="en-US" sz="6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5F80CD-9300-4EE1-A2DD-57587BE1FB85}"/>
              </a:ext>
            </a:extLst>
          </p:cNvPr>
          <p:cNvSpPr txBox="1"/>
          <p:nvPr/>
        </p:nvSpPr>
        <p:spPr>
          <a:xfrm>
            <a:off x="3211455" y="320020"/>
            <a:ext cx="7536263" cy="707886"/>
          </a:xfrm>
          <a:prstGeom prst="rect">
            <a:avLst/>
          </a:prstGeom>
          <a:noFill/>
        </p:spPr>
        <p:txBody>
          <a:bodyPr wrap="square" rtlCol="0">
            <a:spAutoFit/>
          </a:bodyPr>
          <a:lstStyle/>
          <a:p>
            <a:r>
              <a:rPr lang="lv-LV" sz="4000" b="1" dirty="0">
                <a:latin typeface="Times New Roman" panose="02020603050405020304" pitchFamily="18" charset="0"/>
                <a:cs typeface="Times New Roman" panose="02020603050405020304" pitchFamily="18" charset="0"/>
              </a:rPr>
              <a:t>Lietošanas noteikumi</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7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450"/>
            <a:ext cx="12192000" cy="6858000"/>
          </a:xfrm>
        </p:spPr>
      </p:pic>
      <p:pic>
        <p:nvPicPr>
          <p:cNvPr id="8" name="Attēls 7">
            <a:extLst>
              <a:ext uri="{FF2B5EF4-FFF2-40B4-BE49-F238E27FC236}">
                <a16:creationId xmlns:a16="http://schemas.microsoft.com/office/drawing/2014/main" id="{C27A36AF-AEFC-4D68-818D-93EE1500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852" y="720449"/>
            <a:ext cx="5417102" cy="5417102"/>
          </a:xfrm>
          <a:prstGeom prst="rect">
            <a:avLst/>
          </a:prstGeom>
        </p:spPr>
      </p:pic>
      <p:pic>
        <p:nvPicPr>
          <p:cNvPr id="18" name="Attēls 17">
            <a:extLst>
              <a:ext uri="{FF2B5EF4-FFF2-40B4-BE49-F238E27FC236}">
                <a16:creationId xmlns:a16="http://schemas.microsoft.com/office/drawing/2014/main" id="{B67ED19F-3080-4F4B-8EE3-35FDB7A1E1C8}"/>
              </a:ext>
            </a:extLst>
          </p:cNvPr>
          <p:cNvPicPr>
            <a:picLocks noChangeAspect="1"/>
          </p:cNvPicPr>
          <p:nvPr/>
        </p:nvPicPr>
        <p:blipFill>
          <a:blip r:embed="rId4"/>
          <a:stretch>
            <a:fillRect/>
          </a:stretch>
        </p:blipFill>
        <p:spPr>
          <a:xfrm>
            <a:off x="349045" y="183433"/>
            <a:ext cx="5400675" cy="2686050"/>
          </a:xfrm>
          <a:prstGeom prst="rect">
            <a:avLst/>
          </a:prstGeom>
        </p:spPr>
      </p:pic>
      <p:pic>
        <p:nvPicPr>
          <p:cNvPr id="19" name="Attēls 18">
            <a:extLst>
              <a:ext uri="{FF2B5EF4-FFF2-40B4-BE49-F238E27FC236}">
                <a16:creationId xmlns:a16="http://schemas.microsoft.com/office/drawing/2014/main" id="{7A00514C-040A-42F0-87C1-4CA2ABA2BD6F}"/>
              </a:ext>
            </a:extLst>
          </p:cNvPr>
          <p:cNvPicPr>
            <a:picLocks noChangeAspect="1"/>
          </p:cNvPicPr>
          <p:nvPr/>
        </p:nvPicPr>
        <p:blipFill>
          <a:blip r:embed="rId5"/>
          <a:stretch>
            <a:fillRect/>
          </a:stretch>
        </p:blipFill>
        <p:spPr>
          <a:xfrm>
            <a:off x="1405016" y="3036466"/>
            <a:ext cx="3756919" cy="3756919"/>
          </a:xfrm>
          <a:prstGeom prst="rect">
            <a:avLst/>
          </a:prstGeom>
        </p:spPr>
      </p:pic>
    </p:spTree>
    <p:extLst>
      <p:ext uri="{BB962C8B-B14F-4D97-AF65-F5344CB8AC3E}">
        <p14:creationId xmlns:p14="http://schemas.microsoft.com/office/powerpoint/2010/main" val="101893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5647" y="1"/>
            <a:ext cx="12192000" cy="6857999"/>
          </a:xfrm>
          <a:prstGeom prst="rect">
            <a:avLst/>
          </a:prstGeom>
        </p:spPr>
      </p:pic>
      <p:sp>
        <p:nvSpPr>
          <p:cNvPr id="5" name="Rectangle 4"/>
          <p:cNvSpPr/>
          <p:nvPr/>
        </p:nvSpPr>
        <p:spPr>
          <a:xfrm>
            <a:off x="4736709" y="1068509"/>
            <a:ext cx="6096000" cy="707886"/>
          </a:xfrm>
          <a:prstGeom prst="rect">
            <a:avLst/>
          </a:prstGeom>
        </p:spPr>
        <p:txBody>
          <a:bodyPr>
            <a:spAutoFit/>
          </a:bodyPr>
          <a:lstStyle/>
          <a:p>
            <a:pPr algn="ctr"/>
            <a:r>
              <a:rPr lang="lv-LV" sz="4000" b="1" dirty="0">
                <a:latin typeface="Times New Roman" panose="02020603050405020304" pitchFamily="18" charset="0"/>
                <a:cs typeface="Times New Roman" panose="02020603050405020304" pitchFamily="18" charset="0"/>
              </a:rPr>
              <a:t>Privātuma politika</a:t>
            </a:r>
          </a:p>
        </p:txBody>
      </p:sp>
      <p:sp>
        <p:nvSpPr>
          <p:cNvPr id="7" name="TextBox 6">
            <a:extLst>
              <a:ext uri="{FF2B5EF4-FFF2-40B4-BE49-F238E27FC236}">
                <a16:creationId xmlns:a16="http://schemas.microsoft.com/office/drawing/2014/main" id="{0AB57067-9436-4B0F-9F68-9260A5A0D5DA}"/>
              </a:ext>
            </a:extLst>
          </p:cNvPr>
          <p:cNvSpPr txBox="1"/>
          <p:nvPr/>
        </p:nvSpPr>
        <p:spPr>
          <a:xfrm>
            <a:off x="3541541" y="2644170"/>
            <a:ext cx="8486336" cy="1569660"/>
          </a:xfrm>
          <a:prstGeom prst="rect">
            <a:avLst/>
          </a:prstGeom>
          <a:noFill/>
        </p:spPr>
        <p:txBody>
          <a:bodyPr wrap="square">
            <a:spAutoFit/>
          </a:bodyPr>
          <a:lstStyle/>
          <a:p>
            <a:pPr algn="just"/>
            <a:r>
              <a:rPr lang="lv-LV" sz="24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Nepieciešama, lai iegūtu informāciju un saprastu, kāpēc pakalpojuma sniedzējs lūdz informāciju par mums (personas datiem) un ko ar tiem darīs ir jāiepazīstas ar “Privātuma politiku”(</a:t>
            </a:r>
            <a:r>
              <a:rPr lang="lv-LV" sz="2400" dirty="0" err="1">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Privacy</a:t>
            </a:r>
            <a:r>
              <a:rPr lang="lv-LV" sz="24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a:t>
            </a:r>
            <a:r>
              <a:rPr lang="lv-LV" sz="2400" dirty="0" err="1">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Policy</a:t>
            </a:r>
            <a:r>
              <a:rPr lang="lv-LV" sz="24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a:t>
            </a:r>
            <a:endParaRPr lang="en-GB" sz="2000" dirty="0">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3986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0198759-73C8-461E-A794-E08609A1EF3A}"/>
              </a:ext>
            </a:extLst>
          </p:cNvPr>
          <p:cNvSpPr txBox="1"/>
          <p:nvPr/>
        </p:nvSpPr>
        <p:spPr>
          <a:xfrm>
            <a:off x="1643575" y="549811"/>
            <a:ext cx="8904849" cy="1323439"/>
          </a:xfrm>
          <a:prstGeom prst="rect">
            <a:avLst/>
          </a:prstGeom>
          <a:noFill/>
        </p:spPr>
        <p:txBody>
          <a:bodyPr wrap="square">
            <a:spAutoFit/>
          </a:bodyPr>
          <a:lstStyle/>
          <a:p>
            <a:pPr algn="ctr"/>
            <a:r>
              <a:rPr lang="lv-LV" sz="40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Kam pievērst uzmanību, lasot “Privātuma politiku”?</a:t>
            </a:r>
            <a:endParaRPr lang="en-GB" sz="3600" b="1" dirty="0">
              <a:solidFill>
                <a:srgbClr val="000000"/>
              </a:solidFill>
              <a:effectLst/>
              <a:latin typeface="Helvetica Neue"/>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8DF75DBD-A7E1-45C2-A347-4AAC9019044F}"/>
              </a:ext>
            </a:extLst>
          </p:cNvPr>
          <p:cNvSpPr txBox="1"/>
          <p:nvPr/>
        </p:nvSpPr>
        <p:spPr>
          <a:xfrm>
            <a:off x="1450144" y="2055813"/>
            <a:ext cx="9058422" cy="3108543"/>
          </a:xfrm>
          <a:prstGeom prst="rect">
            <a:avLst/>
          </a:prstGeom>
          <a:noFill/>
        </p:spPr>
        <p:txBody>
          <a:bodyPr wrap="square">
            <a:spAutoFit/>
          </a:bodyPr>
          <a:lstStyle/>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Kontaktpersona</a:t>
            </a:r>
            <a:r>
              <a:rPr lang="lv-LV" sz="28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Datu kategorijas</a:t>
            </a:r>
            <a:r>
              <a:rPr lang="lv-LV" sz="28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Datu izmantošanas mērķis</a:t>
            </a:r>
            <a:r>
              <a:rPr lang="lv-LV" sz="28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Informācijas nodošana citam uzņēmumam.</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Datu glabāšanas ilgums.</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Iespēja piekļūt saviem datiem.</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Kur es varu vērstie, ja ir pārkāpums?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53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0"/>
            <a:ext cx="12192000" cy="6858000"/>
          </a:xfrm>
        </p:spPr>
      </p:pic>
      <p:sp>
        <p:nvSpPr>
          <p:cNvPr id="5" name="Rectangle 4"/>
          <p:cNvSpPr/>
          <p:nvPr/>
        </p:nvSpPr>
        <p:spPr>
          <a:xfrm>
            <a:off x="4473526" y="2436923"/>
            <a:ext cx="7343336" cy="1384995"/>
          </a:xfrm>
          <a:prstGeom prst="rect">
            <a:avLst/>
          </a:prstGeom>
        </p:spPr>
        <p:txBody>
          <a:bodyPr wrap="square">
            <a:spAutoFit/>
          </a:bodyPr>
          <a:lstStyle/>
          <a:p>
            <a:pPr algn="ctr"/>
            <a:r>
              <a:rPr lang="lv-LV" sz="2800" b="1" dirty="0">
                <a:effectLst/>
                <a:latin typeface="Times New Roman" panose="02020603050405020304" pitchFamily="18" charset="0"/>
                <a:ea typeface="Calibri" panose="020F0502020204030204" pitchFamily="34" charset="0"/>
              </a:rPr>
              <a:t>Gadījumā, ja neatrodi “Privātuma politiku” – noteikti apdomā, vai tiešām vēlies izmantot pakalpojumus no šī uzņēmuma? </a:t>
            </a:r>
            <a:endParaRPr lang="pt-BR" sz="4800" b="1" dirty="0"/>
          </a:p>
        </p:txBody>
      </p:sp>
    </p:spTree>
    <p:extLst>
      <p:ext uri="{BB962C8B-B14F-4D97-AF65-F5344CB8AC3E}">
        <p14:creationId xmlns:p14="http://schemas.microsoft.com/office/powerpoint/2010/main" val="98686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Satura vietturis 8">
            <a:extLst>
              <a:ext uri="{FF2B5EF4-FFF2-40B4-BE49-F238E27FC236}">
                <a16:creationId xmlns:a16="http://schemas.microsoft.com/office/drawing/2014/main" id="{97762E7C-4149-416C-81ED-ADC044D080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4250" y="2072481"/>
            <a:ext cx="5143500" cy="3857625"/>
          </a:xfrm>
        </p:spPr>
      </p:pic>
      <p:pic>
        <p:nvPicPr>
          <p:cNvPr id="4" name="Picture 3"/>
          <p:cNvPicPr>
            <a:picLocks noChangeAspect="1"/>
          </p:cNvPicPr>
          <p:nvPr/>
        </p:nvPicPr>
        <p:blipFill>
          <a:blip r:embed="rId3"/>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6EB446F2-59C6-4D19-A60E-5B0704D5569D}"/>
              </a:ext>
            </a:extLst>
          </p:cNvPr>
          <p:cNvSpPr txBox="1"/>
          <p:nvPr/>
        </p:nvSpPr>
        <p:spPr>
          <a:xfrm>
            <a:off x="2786823" y="501821"/>
            <a:ext cx="8750103" cy="1077218"/>
          </a:xfrm>
          <a:prstGeom prst="rect">
            <a:avLst/>
          </a:prstGeom>
          <a:noFill/>
        </p:spPr>
        <p:txBody>
          <a:bodyPr wrap="square">
            <a:spAutoFit/>
          </a:bodyPr>
          <a:lstStyle/>
          <a:p>
            <a:pPr marL="228600" algn="just"/>
            <a:r>
              <a:rPr lang="lv-LV" sz="32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Vai esi pamanījis, ka sociālajiem tīkliem ir privātuma politika un privātuma iestatījumi?</a:t>
            </a:r>
            <a:endParaRPr lang="en-GB" sz="2800" dirty="0">
              <a:solidFill>
                <a:srgbClr val="000000"/>
              </a:solidFill>
              <a:effectLst/>
              <a:latin typeface="Helvetica Neue"/>
              <a:ea typeface="Arial Unicode MS" panose="020B0604020202020204" pitchFamily="34" charset="-128"/>
              <a:cs typeface="Arial Unicode MS" panose="020B0604020202020204" pitchFamily="34" charset="-128"/>
            </a:endParaRPr>
          </a:p>
        </p:txBody>
      </p:sp>
      <p:pic>
        <p:nvPicPr>
          <p:cNvPr id="10" name="Attēls 9">
            <a:extLst>
              <a:ext uri="{FF2B5EF4-FFF2-40B4-BE49-F238E27FC236}">
                <a16:creationId xmlns:a16="http://schemas.microsoft.com/office/drawing/2014/main" id="{C1EC89B5-797F-49AA-A812-4B5F95C565AD}"/>
              </a:ext>
            </a:extLst>
          </p:cNvPr>
          <p:cNvPicPr>
            <a:picLocks noChangeAspect="1"/>
          </p:cNvPicPr>
          <p:nvPr/>
        </p:nvPicPr>
        <p:blipFill>
          <a:blip r:embed="rId4"/>
          <a:stretch>
            <a:fillRect/>
          </a:stretch>
        </p:blipFill>
        <p:spPr>
          <a:xfrm>
            <a:off x="1975671" y="2981785"/>
            <a:ext cx="2887202" cy="2165402"/>
          </a:xfrm>
          <a:prstGeom prst="rect">
            <a:avLst/>
          </a:prstGeom>
        </p:spPr>
      </p:pic>
      <p:pic>
        <p:nvPicPr>
          <p:cNvPr id="11" name="Attēls 10">
            <a:extLst>
              <a:ext uri="{FF2B5EF4-FFF2-40B4-BE49-F238E27FC236}">
                <a16:creationId xmlns:a16="http://schemas.microsoft.com/office/drawing/2014/main" id="{079CAA84-AB63-44C6-AB8C-9D92CA5CB39A}"/>
              </a:ext>
            </a:extLst>
          </p:cNvPr>
          <p:cNvPicPr>
            <a:picLocks noChangeAspect="1"/>
          </p:cNvPicPr>
          <p:nvPr/>
        </p:nvPicPr>
        <p:blipFill>
          <a:blip r:embed="rId5"/>
          <a:stretch>
            <a:fillRect/>
          </a:stretch>
        </p:blipFill>
        <p:spPr>
          <a:xfrm>
            <a:off x="8925232" y="2299880"/>
            <a:ext cx="2428568" cy="2428568"/>
          </a:xfrm>
          <a:prstGeom prst="rect">
            <a:avLst/>
          </a:prstGeom>
        </p:spPr>
      </p:pic>
      <p:pic>
        <p:nvPicPr>
          <p:cNvPr id="13" name="Grafika 12">
            <a:extLst>
              <a:ext uri="{FF2B5EF4-FFF2-40B4-BE49-F238E27FC236}">
                <a16:creationId xmlns:a16="http://schemas.microsoft.com/office/drawing/2014/main" id="{9D469809-D047-454F-A6D1-460F7FB361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8909" y="3514164"/>
            <a:ext cx="2819270" cy="2819270"/>
          </a:xfrm>
          <a:prstGeom prst="rect">
            <a:avLst/>
          </a:prstGeom>
        </p:spPr>
      </p:pic>
    </p:spTree>
    <p:extLst>
      <p:ext uri="{BB962C8B-B14F-4D97-AF65-F5344CB8AC3E}">
        <p14:creationId xmlns:p14="http://schemas.microsoft.com/office/powerpoint/2010/main" val="2917560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ectangle 4"/>
          <p:cNvSpPr/>
          <p:nvPr/>
        </p:nvSpPr>
        <p:spPr>
          <a:xfrm>
            <a:off x="5676900" y="2246968"/>
            <a:ext cx="6096000" cy="1754326"/>
          </a:xfrm>
          <a:prstGeom prst="rect">
            <a:avLst/>
          </a:prstGeom>
        </p:spPr>
        <p:txBody>
          <a:bodyPr>
            <a:spAutoFit/>
          </a:bodyPr>
          <a:lstStyle/>
          <a:p>
            <a:pPr algn="ctr"/>
            <a:r>
              <a:rPr lang="lv-LV" sz="3600" b="1" dirty="0">
                <a:latin typeface="Times New Roman" panose="02020603050405020304" pitchFamily="18" charset="0"/>
                <a:cs typeface="Times New Roman" panose="02020603050405020304" pitchFamily="18" charset="0"/>
              </a:rPr>
              <a:t>Vai reģistrējoties visa prasītā informācija par sevi ir jāsniedz obligāti? </a:t>
            </a:r>
          </a:p>
        </p:txBody>
      </p:sp>
    </p:spTree>
    <p:extLst>
      <p:ext uri="{BB962C8B-B14F-4D97-AF65-F5344CB8AC3E}">
        <p14:creationId xmlns:p14="http://schemas.microsoft.com/office/powerpoint/2010/main" val="129742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46042" y="0"/>
            <a:ext cx="12192000" cy="6857999"/>
          </a:xfrm>
          <a:prstGeom prst="rect">
            <a:avLst/>
          </a:prstGeom>
        </p:spPr>
      </p:pic>
      <p:sp>
        <p:nvSpPr>
          <p:cNvPr id="5" name="Rectangle 4"/>
          <p:cNvSpPr/>
          <p:nvPr/>
        </p:nvSpPr>
        <p:spPr>
          <a:xfrm>
            <a:off x="4649958" y="1825625"/>
            <a:ext cx="7321648" cy="1815882"/>
          </a:xfrm>
          <a:prstGeom prst="rect">
            <a:avLst/>
          </a:prstGeom>
        </p:spPr>
        <p:txBody>
          <a:bodyPr wrap="square">
            <a:spAutoFit/>
          </a:bodyPr>
          <a:lstStyle/>
          <a:p>
            <a:pPr algn="just"/>
            <a:r>
              <a:rPr lang="lv-LV" sz="2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Lai pārliecinātos, ka tīmekļa vietnē vai lietotnē nav mainījušās iestatījumu opcijas, aicinām regulāri pārbaudīt un pārliecināties par iestatījumiem. </a:t>
            </a:r>
            <a:endParaRPr lang="en-GB" sz="2800" b="1" dirty="0">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5815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Rectangle 7"/>
          <p:cNvSpPr/>
          <p:nvPr/>
        </p:nvSpPr>
        <p:spPr>
          <a:xfrm>
            <a:off x="4707082" y="490744"/>
            <a:ext cx="6826827" cy="769441"/>
          </a:xfrm>
          <a:prstGeom prst="rect">
            <a:avLst/>
          </a:prstGeom>
        </p:spPr>
        <p:txBody>
          <a:bodyPr wrap="square">
            <a:spAutoFit/>
          </a:bodyPr>
          <a:lstStyle/>
          <a:p>
            <a:pPr algn="ctr"/>
            <a:r>
              <a:rPr lang="lv-LV" sz="4400" b="1" dirty="0">
                <a:latin typeface="Times New Roman" panose="02020603050405020304" pitchFamily="18" charset="0"/>
                <a:cs typeface="Times New Roman" panose="02020603050405020304" pitchFamily="18" charset="0"/>
              </a:rPr>
              <a:t>Kas ir personas dati?</a:t>
            </a:r>
          </a:p>
        </p:txBody>
      </p:sp>
      <p:sp>
        <p:nvSpPr>
          <p:cNvPr id="9" name="Rectangle 8"/>
          <p:cNvSpPr/>
          <p:nvPr/>
        </p:nvSpPr>
        <p:spPr>
          <a:xfrm>
            <a:off x="4580473" y="1946516"/>
            <a:ext cx="7484918" cy="1938992"/>
          </a:xfrm>
          <a:prstGeom prst="rect">
            <a:avLst/>
          </a:prstGeom>
        </p:spPr>
        <p:txBody>
          <a:bodyPr wrap="square">
            <a:spAutoFit/>
          </a:bodyPr>
          <a:lstStyle/>
          <a:p>
            <a:pPr algn="ctr"/>
            <a:r>
              <a:rPr lang="lv-LV" sz="2400" dirty="0">
                <a:latin typeface="Times New Roman" panose="02020603050405020304" pitchFamily="18" charset="0"/>
                <a:cs typeface="Times New Roman" panose="02020603050405020304" pitchFamily="18" charset="0"/>
              </a:rPr>
              <a:t>Personas dati ir jebkāda informācija kas ir attiecināma uz konkrētu personu. </a:t>
            </a:r>
          </a:p>
          <a:p>
            <a:pPr algn="ctr"/>
            <a:endParaRPr lang="lv-LV" sz="2400" dirty="0">
              <a:latin typeface="Times New Roman" panose="02020603050405020304" pitchFamily="18" charset="0"/>
              <a:cs typeface="Times New Roman" panose="02020603050405020304" pitchFamily="18" charset="0"/>
            </a:endParaRPr>
          </a:p>
          <a:p>
            <a:pPr algn="ctr"/>
            <a:r>
              <a:rPr lang="lv-LV" sz="2400" dirty="0">
                <a:latin typeface="Times New Roman" panose="02020603050405020304" pitchFamily="18" charset="0"/>
                <a:cs typeface="Times New Roman" panose="02020603050405020304" pitchFamily="18" charset="0"/>
              </a:rPr>
              <a:t>Konkrēta persona ir cilvēks, ko iespējams atpazīt, starp citām līdzīgām personām.</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79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313510" y="704740"/>
            <a:ext cx="8438604" cy="1446550"/>
          </a:xfrm>
          <a:prstGeom prst="rect">
            <a:avLst/>
          </a:prstGeom>
        </p:spPr>
        <p:txBody>
          <a:bodyPr wrap="square">
            <a:spAutoFit/>
          </a:bodyPr>
          <a:lstStyle/>
          <a:p>
            <a:br>
              <a:rPr lang="lv-LV" sz="4400" b="1" dirty="0"/>
            </a:br>
            <a:endParaRPr lang="en-US" sz="4400" b="1" dirty="0"/>
          </a:p>
        </p:txBody>
      </p:sp>
      <p:sp>
        <p:nvSpPr>
          <p:cNvPr id="7" name="Rectangle 4">
            <a:extLst>
              <a:ext uri="{FF2B5EF4-FFF2-40B4-BE49-F238E27FC236}">
                <a16:creationId xmlns:a16="http://schemas.microsoft.com/office/drawing/2014/main" id="{0FC35FA1-C89F-4534-BD47-E6B594F327E9}"/>
              </a:ext>
            </a:extLst>
          </p:cNvPr>
          <p:cNvSpPr/>
          <p:nvPr/>
        </p:nvSpPr>
        <p:spPr>
          <a:xfrm>
            <a:off x="838200" y="597550"/>
            <a:ext cx="8157504" cy="1323439"/>
          </a:xfrm>
          <a:prstGeom prst="rect">
            <a:avLst/>
          </a:prstGeom>
        </p:spPr>
        <p:txBody>
          <a:bodyPr wrap="square">
            <a:spAutoFit/>
          </a:bodyPr>
          <a:lstStyle/>
          <a:p>
            <a:pPr algn="ctr"/>
            <a:r>
              <a:rPr lang="lv-LV" sz="4000" b="1" dirty="0">
                <a:effectLst/>
                <a:latin typeface="Times New Roman" panose="02020603050405020304" pitchFamily="18" charset="0"/>
                <a:ea typeface="Calibri" panose="020F0502020204030204" pitchFamily="34" charset="0"/>
                <a:cs typeface="Times New Roman" panose="02020603050405020304" pitchFamily="18" charset="0"/>
              </a:rPr>
              <a:t>Padomā pirms kaut ko publicē par sevi vai citiem!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Attēls 8">
            <a:extLst>
              <a:ext uri="{FF2B5EF4-FFF2-40B4-BE49-F238E27FC236}">
                <a16:creationId xmlns:a16="http://schemas.microsoft.com/office/drawing/2014/main" id="{64D18A28-904C-4ADD-AE2B-9C6E18AED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80" y="2055813"/>
            <a:ext cx="6564231" cy="2218710"/>
          </a:xfrm>
          <a:prstGeom prst="rect">
            <a:avLst/>
          </a:prstGeom>
        </p:spPr>
      </p:pic>
      <p:pic>
        <p:nvPicPr>
          <p:cNvPr id="11" name="Grafika 10">
            <a:extLst>
              <a:ext uri="{FF2B5EF4-FFF2-40B4-BE49-F238E27FC236}">
                <a16:creationId xmlns:a16="http://schemas.microsoft.com/office/drawing/2014/main" id="{355EBA98-7C91-4F6D-BD76-B9ED8BBCA3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7396" y="5132177"/>
            <a:ext cx="3607563" cy="1461063"/>
          </a:xfrm>
          <a:prstGeom prst="rect">
            <a:avLst/>
          </a:prstGeom>
        </p:spPr>
      </p:pic>
    </p:spTree>
    <p:extLst>
      <p:ext uri="{BB962C8B-B14F-4D97-AF65-F5344CB8AC3E}">
        <p14:creationId xmlns:p14="http://schemas.microsoft.com/office/powerpoint/2010/main" val="75008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a:hlinkClick r:id="rId2"/>
            <a:extLst>
              <a:ext uri="{FF2B5EF4-FFF2-40B4-BE49-F238E27FC236}">
                <a16:creationId xmlns:a16="http://schemas.microsoft.com/office/drawing/2014/main" id="{5BEF1875-F026-469D-A7DD-4DC3C4CD5244}"/>
              </a:ext>
            </a:extLst>
          </p:cNvPr>
          <p:cNvPicPr>
            <a:picLocks noChangeAspect="1"/>
          </p:cNvPicPr>
          <p:nvPr/>
        </p:nvPicPr>
        <p:blipFill>
          <a:blip r:embed="rId3"/>
          <a:stretch>
            <a:fillRect/>
          </a:stretch>
        </p:blipFill>
        <p:spPr>
          <a:xfrm>
            <a:off x="824115" y="598330"/>
            <a:ext cx="10543769" cy="5139536"/>
          </a:xfrm>
          <a:prstGeom prst="rect">
            <a:avLst/>
          </a:prstGeom>
        </p:spPr>
      </p:pic>
      <p:sp>
        <p:nvSpPr>
          <p:cNvPr id="7" name="TextBox 6">
            <a:extLst>
              <a:ext uri="{FF2B5EF4-FFF2-40B4-BE49-F238E27FC236}">
                <a16:creationId xmlns:a16="http://schemas.microsoft.com/office/drawing/2014/main" id="{B792A436-5832-46FB-8C17-E18BCC3548D3}"/>
              </a:ext>
            </a:extLst>
          </p:cNvPr>
          <p:cNvSpPr txBox="1"/>
          <p:nvPr/>
        </p:nvSpPr>
        <p:spPr>
          <a:xfrm>
            <a:off x="2092625" y="6075004"/>
            <a:ext cx="8458143" cy="369332"/>
          </a:xfrm>
          <a:prstGeom prst="rect">
            <a:avLst/>
          </a:prstGeom>
          <a:noFill/>
        </p:spPr>
        <p:txBody>
          <a:bodyPr wrap="square">
            <a:spAutoFit/>
          </a:bodyPr>
          <a:lstStyle/>
          <a:p>
            <a:r>
              <a:rPr lang="en-GB" dirty="0">
                <a:hlinkClick r:id="rId2"/>
              </a:rPr>
              <a:t>https://drossinternets.lv/lv/materials/download/tests-pirms-publice-foto-interneta</a:t>
            </a:r>
            <a:r>
              <a:rPr lang="lv-LV" dirty="0"/>
              <a:t> </a:t>
            </a:r>
            <a:endParaRPr lang="en-GB" dirty="0"/>
          </a:p>
        </p:txBody>
      </p:sp>
    </p:spTree>
    <p:extLst>
      <p:ext uri="{BB962C8B-B14F-4D97-AF65-F5344CB8AC3E}">
        <p14:creationId xmlns:p14="http://schemas.microsoft.com/office/powerpoint/2010/main" val="1386865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998002" y="2436831"/>
            <a:ext cx="10195996" cy="584775"/>
          </a:xfrm>
          <a:prstGeom prst="rect">
            <a:avLst/>
          </a:prstGeom>
        </p:spPr>
        <p:txBody>
          <a:bodyPr wrap="none">
            <a:spAutoFit/>
          </a:bodyPr>
          <a:lstStyle/>
          <a:p>
            <a:r>
              <a:rPr lang="lv-LV" sz="3200" b="1" dirty="0">
                <a:latin typeface="Times New Roman" panose="02020603050405020304" pitchFamily="18" charset="0"/>
                <a:cs typeface="Times New Roman" panose="02020603050405020304" pitchFamily="18" charset="0"/>
              </a:rPr>
              <a:t>Atceries par savu un citu personu personīgo informāciju!</a:t>
            </a:r>
          </a:p>
        </p:txBody>
      </p:sp>
    </p:spTree>
    <p:extLst>
      <p:ext uri="{BB962C8B-B14F-4D97-AF65-F5344CB8AC3E}">
        <p14:creationId xmlns:p14="http://schemas.microsoft.com/office/powerpoint/2010/main" val="305200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463" y="0"/>
            <a:ext cx="12192000" cy="6858000"/>
          </a:xfrm>
        </p:spPr>
      </p:pic>
      <p:sp>
        <p:nvSpPr>
          <p:cNvPr id="3" name="Rectangle 2"/>
          <p:cNvSpPr/>
          <p:nvPr/>
        </p:nvSpPr>
        <p:spPr>
          <a:xfrm>
            <a:off x="539515" y="5091795"/>
            <a:ext cx="11329896" cy="584775"/>
          </a:xfrm>
          <a:prstGeom prst="rect">
            <a:avLst/>
          </a:prstGeom>
        </p:spPr>
        <p:txBody>
          <a:bodyPr wrap="none">
            <a:spAutoFit/>
          </a:bodyPr>
          <a:lstStyle/>
          <a:p>
            <a:r>
              <a:rPr lang="lv-LV" sz="3200" b="1" dirty="0">
                <a:latin typeface="Times New Roman" panose="02020603050405020304" pitchFamily="18" charset="0"/>
                <a:cs typeface="Times New Roman" panose="02020603050405020304" pitchFamily="18" charset="0"/>
              </a:rPr>
              <a:t>Nepublicē un nedalies ar citas personas aizskarošu informāciju!</a:t>
            </a:r>
          </a:p>
        </p:txBody>
      </p:sp>
    </p:spTree>
    <p:extLst>
      <p:ext uri="{BB962C8B-B14F-4D97-AF65-F5344CB8AC3E}">
        <p14:creationId xmlns:p14="http://schemas.microsoft.com/office/powerpoint/2010/main" val="108556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2400993" y="5649596"/>
            <a:ext cx="8392041" cy="646331"/>
          </a:xfrm>
          <a:prstGeom prst="rect">
            <a:avLst/>
          </a:prstGeom>
        </p:spPr>
        <p:txBody>
          <a:bodyPr wrap="none">
            <a:spAutoFit/>
          </a:bodyPr>
          <a:lstStyle/>
          <a:p>
            <a:r>
              <a:rPr lang="lv-LV" sz="3600" b="1" dirty="0">
                <a:latin typeface="Times New Roman" panose="02020603050405020304" pitchFamily="18" charset="0"/>
                <a:cs typeface="Times New Roman" panose="02020603050405020304" pitchFamily="18" charset="0"/>
              </a:rPr>
              <a:t>Izmanto bloķēšanas un dzēšanas iespējas!</a:t>
            </a:r>
          </a:p>
        </p:txBody>
      </p:sp>
    </p:spTree>
    <p:extLst>
      <p:ext uri="{BB962C8B-B14F-4D97-AF65-F5344CB8AC3E}">
        <p14:creationId xmlns:p14="http://schemas.microsoft.com/office/powerpoint/2010/main" val="396917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EACFC7D-B31A-416D-83C9-825E1D23FA0E}"/>
              </a:ext>
            </a:extLst>
          </p:cNvPr>
          <p:cNvSpPr txBox="1"/>
          <p:nvPr/>
        </p:nvSpPr>
        <p:spPr>
          <a:xfrm>
            <a:off x="5867400" y="2632312"/>
            <a:ext cx="6147582" cy="1077218"/>
          </a:xfrm>
          <a:prstGeom prst="rect">
            <a:avLst/>
          </a:prstGeom>
          <a:noFill/>
        </p:spPr>
        <p:txBody>
          <a:bodyPr wrap="square">
            <a:spAutoFit/>
          </a:bodyPr>
          <a:lstStyle/>
          <a:p>
            <a:pPr algn="ctr"/>
            <a:r>
              <a:rPr lang="lv-LV" sz="3200" b="1" dirty="0">
                <a:latin typeface="Times New Roman" panose="02020603050405020304" pitchFamily="18" charset="0"/>
                <a:cs typeface="Times New Roman" panose="02020603050405020304" pitchFamily="18" charset="0"/>
              </a:rPr>
              <a:t>Kā rīkoties, ja pārtrauc izmantot sociālos tīklus? </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55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1" y="3212515"/>
            <a:ext cx="12191999" cy="707886"/>
          </a:xfrm>
          <a:prstGeom prst="rect">
            <a:avLst/>
          </a:prstGeom>
        </p:spPr>
        <p:txBody>
          <a:bodyPr wrap="square">
            <a:spAutoFit/>
          </a:bodyPr>
          <a:lstStyle/>
          <a:p>
            <a:pPr algn="ctr"/>
            <a:r>
              <a:rPr lang="lv-LV" sz="4000" b="1" dirty="0">
                <a:latin typeface="Times New Roman" panose="02020603050405020304" pitchFamily="18" charset="0"/>
                <a:cs typeface="Times New Roman" panose="02020603050405020304" pitchFamily="18" charset="0"/>
              </a:rPr>
              <a:t>Kā</a:t>
            </a:r>
            <a:r>
              <a:rPr lang="en-US" sz="4000" b="1" dirty="0">
                <a:latin typeface="Times New Roman" panose="02020603050405020304" pitchFamily="18" charset="0"/>
                <a:cs typeface="Times New Roman" panose="02020603050405020304" pitchFamily="18" charset="0"/>
              </a:rPr>
              <a:t> </a:t>
            </a:r>
            <a:r>
              <a:rPr lang="lv-LV" sz="4000" b="1" dirty="0">
                <a:latin typeface="Times New Roman" panose="02020603050405020304" pitchFamily="18" charset="0"/>
                <a:cs typeface="Times New Roman" panose="02020603050405020304" pitchFamily="18" charset="0"/>
              </a:rPr>
              <a:t>sevi</a:t>
            </a:r>
            <a:r>
              <a:rPr lang="en-US" sz="4000" b="1" dirty="0">
                <a:latin typeface="Times New Roman" panose="02020603050405020304" pitchFamily="18" charset="0"/>
                <a:cs typeface="Times New Roman" panose="02020603050405020304" pitchFamily="18" charset="0"/>
              </a:rPr>
              <a:t> </a:t>
            </a:r>
            <a:r>
              <a:rPr lang="lv-LV" sz="4000" b="1" dirty="0">
                <a:latin typeface="Times New Roman" panose="02020603050405020304" pitchFamily="18" charset="0"/>
                <a:cs typeface="Times New Roman" panose="02020603050405020304" pitchFamily="18" charset="0"/>
              </a:rPr>
              <a:t>pasargāt</a:t>
            </a:r>
            <a:r>
              <a:rPr lang="en-US" sz="4000" b="1" dirty="0">
                <a:latin typeface="Times New Roman" panose="02020603050405020304" pitchFamily="18" charset="0"/>
                <a:cs typeface="Times New Roman" panose="02020603050405020304" pitchFamily="18" charset="0"/>
              </a:rPr>
              <a:t> </a:t>
            </a:r>
            <a:r>
              <a:rPr lang="lv-LV" sz="4000" b="1" dirty="0">
                <a:latin typeface="Times New Roman" panose="02020603050405020304" pitchFamily="18" charset="0"/>
                <a:cs typeface="Times New Roman" panose="02020603050405020304" pitchFamily="18" charset="0"/>
              </a:rPr>
              <a:t>                       sociālajos</a:t>
            </a:r>
            <a:r>
              <a:rPr lang="en-US" sz="4000" b="1" dirty="0">
                <a:latin typeface="Times New Roman" panose="02020603050405020304" pitchFamily="18" charset="0"/>
                <a:cs typeface="Times New Roman" panose="02020603050405020304" pitchFamily="18" charset="0"/>
              </a:rPr>
              <a:t> </a:t>
            </a:r>
            <a:r>
              <a:rPr lang="lv-LV" sz="4000" b="1" dirty="0">
                <a:latin typeface="Times New Roman" panose="02020603050405020304" pitchFamily="18" charset="0"/>
                <a:cs typeface="Times New Roman" panose="02020603050405020304" pitchFamily="18" charset="0"/>
              </a:rPr>
              <a:t>tīklos</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16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5415" y="1"/>
            <a:ext cx="12192000" cy="6857999"/>
          </a:xfrm>
          <a:prstGeom prst="rect">
            <a:avLst/>
          </a:prstGeom>
        </p:spPr>
      </p:pic>
      <p:sp>
        <p:nvSpPr>
          <p:cNvPr id="5" name="Rectangle 4"/>
          <p:cNvSpPr/>
          <p:nvPr/>
        </p:nvSpPr>
        <p:spPr>
          <a:xfrm>
            <a:off x="5156395" y="2951946"/>
            <a:ext cx="6096000" cy="954107"/>
          </a:xfrm>
          <a:prstGeom prst="rect">
            <a:avLst/>
          </a:prstGeom>
        </p:spPr>
        <p:txBody>
          <a:bodyPr>
            <a:spAutoFit/>
          </a:bodyPr>
          <a:lstStyle/>
          <a:p>
            <a:pPr algn="ctr"/>
            <a:r>
              <a:rPr lang="lv-LV" sz="2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Lai sevi pasargātu, ir svarīgi atcerēties arī par drošību, lietojot internetu.</a:t>
            </a:r>
            <a:endParaRPr lang="en-GB" sz="2800" b="1" dirty="0">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46860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ectangle 4"/>
          <p:cNvSpPr/>
          <p:nvPr/>
        </p:nvSpPr>
        <p:spPr>
          <a:xfrm>
            <a:off x="5676900" y="2828834"/>
            <a:ext cx="6096000" cy="646331"/>
          </a:xfrm>
          <a:prstGeom prst="rect">
            <a:avLst/>
          </a:prstGeom>
        </p:spPr>
        <p:txBody>
          <a:bodyPr>
            <a:spAutoFit/>
          </a:bodyPr>
          <a:lstStyle/>
          <a:p>
            <a:pPr algn="ctr"/>
            <a:r>
              <a:rPr lang="lv-LV" sz="3600" b="1" dirty="0">
                <a:latin typeface="Times New Roman" panose="02020603050405020304" pitchFamily="18" charset="0"/>
                <a:cs typeface="Times New Roman" panose="02020603050405020304" pitchFamily="18" charset="0"/>
              </a:rPr>
              <a:t>Kas ir droša parole</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008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450"/>
            <a:ext cx="12192000" cy="6858000"/>
          </a:xfrm>
        </p:spPr>
      </p:pic>
      <p:sp>
        <p:nvSpPr>
          <p:cNvPr id="7" name="TextBox 6">
            <a:extLst>
              <a:ext uri="{FF2B5EF4-FFF2-40B4-BE49-F238E27FC236}">
                <a16:creationId xmlns:a16="http://schemas.microsoft.com/office/drawing/2014/main" id="{BAF642DA-844F-4AAB-897B-DBD2A1B2F98C}"/>
              </a:ext>
            </a:extLst>
          </p:cNvPr>
          <p:cNvSpPr txBox="1"/>
          <p:nvPr/>
        </p:nvSpPr>
        <p:spPr>
          <a:xfrm>
            <a:off x="838201" y="1690688"/>
            <a:ext cx="10515599" cy="3539430"/>
          </a:xfrm>
          <a:prstGeom prst="rect">
            <a:avLst/>
          </a:prstGeom>
          <a:noFill/>
        </p:spPr>
        <p:txBody>
          <a:bodyPr wrap="square">
            <a:spAutoFit/>
          </a:bodyPr>
          <a:lstStyle/>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Drošai parolei būtu jāsastāv no lielajiem un mazajiem burtiem, cipariem un simboliem.</a:t>
            </a:r>
            <a:endParaRPr lang="en-GB"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Paroli nav ieteicams veidot no viegli uzminamas personīgas informācijas, skaitļiem vai burtiem, kas uz klaviatūras izvietoti viens aiz otra vai ir vienkārši un viegli uzminamas.</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Izvairies no datora piedāvātās iespējas "atcerēties paroli"!</a:t>
            </a:r>
          </a:p>
          <a:p>
            <a:pPr marL="342900" lvl="0" indent="-342900" algn="just">
              <a:buFont typeface="Symbol" panose="05050102010706020507" pitchFamily="18" charset="2"/>
              <a:buChar char=""/>
            </a:pPr>
            <a:r>
              <a:rPr lang="lv-LV"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Lai veidotu grūti uzminamu paroli, izmanto paroles frāzi – paroli, kas sastāv no vairākiem vārdiem .</a:t>
            </a:r>
            <a:endParaRPr lang="en-GB" sz="28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 name="TextBox 5">
            <a:extLst>
              <a:ext uri="{FF2B5EF4-FFF2-40B4-BE49-F238E27FC236}">
                <a16:creationId xmlns:a16="http://schemas.microsoft.com/office/drawing/2014/main" id="{BF65B673-D626-4BEB-909B-4A9BF0E38360}"/>
              </a:ext>
            </a:extLst>
          </p:cNvPr>
          <p:cNvSpPr txBox="1"/>
          <p:nvPr/>
        </p:nvSpPr>
        <p:spPr>
          <a:xfrm>
            <a:off x="2827606" y="5590618"/>
            <a:ext cx="7241343" cy="461665"/>
          </a:xfrm>
          <a:prstGeom prst="rect">
            <a:avLst/>
          </a:prstGeom>
          <a:noFill/>
        </p:spPr>
        <p:txBody>
          <a:bodyPr wrap="square">
            <a:spAutoFit/>
          </a:bodyPr>
          <a:lstStyle/>
          <a:p>
            <a:r>
              <a:rPr lang="lv-LV" sz="2400" b="1" dirty="0">
                <a:latin typeface="Times New Roman" panose="02020603050405020304" pitchFamily="18" charset="0"/>
                <a:cs typeface="Times New Roman" panose="02020603050405020304" pitchFamily="18" charset="0"/>
              </a:rPr>
              <a:t>Garāka parole ir drošāka kā sarežģītāka parole!</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32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2" cy="6858001"/>
          </a:xfrm>
        </p:spPr>
      </p:pic>
      <p:sp>
        <p:nvSpPr>
          <p:cNvPr id="3" name="Rectangle 2"/>
          <p:cNvSpPr/>
          <p:nvPr/>
        </p:nvSpPr>
        <p:spPr>
          <a:xfrm>
            <a:off x="242596" y="208080"/>
            <a:ext cx="12192000" cy="5201424"/>
          </a:xfrm>
          <a:prstGeom prst="rect">
            <a:avLst/>
          </a:prstGeom>
        </p:spPr>
        <p:txBody>
          <a:bodyPr wrap="square">
            <a:spAutoFit/>
          </a:bodyPr>
          <a:lstStyle/>
          <a:p>
            <a:pPr algn="ctr"/>
            <a:endParaRPr lang="lv-LV" sz="2400" b="1" dirty="0">
              <a:latin typeface="Times New Roman" panose="02020603050405020304" pitchFamily="18" charset="0"/>
              <a:cs typeface="Times New Roman" panose="02020603050405020304" pitchFamily="18" charset="0"/>
            </a:endParaRPr>
          </a:p>
          <a:p>
            <a:pPr algn="ctr"/>
            <a:r>
              <a:rPr lang="lv-LV" sz="4000" b="1" dirty="0">
                <a:latin typeface="Times New Roman" panose="02020603050405020304" pitchFamily="18" charset="0"/>
                <a:cs typeface="Times New Roman" panose="02020603050405020304" pitchFamily="18" charset="0"/>
              </a:rPr>
              <a:t>Personas dati (I)</a:t>
            </a: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Vārds un Uzvārds  </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Personas kods</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Dzimšanas datums </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Kontaktinformācija (adrese, telefona nr., e-pasta adrese) </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Fotogrāfijas </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Balss ieraksts  </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Video</a:t>
            </a:r>
          </a:p>
        </p:txBody>
      </p:sp>
    </p:spTree>
    <p:extLst>
      <p:ext uri="{BB962C8B-B14F-4D97-AF65-F5344CB8AC3E}">
        <p14:creationId xmlns:p14="http://schemas.microsoft.com/office/powerpoint/2010/main" val="2452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4628271" y="1690688"/>
            <a:ext cx="7301131" cy="1938992"/>
          </a:xfrm>
          <a:prstGeom prst="rect">
            <a:avLst/>
          </a:prstGeom>
        </p:spPr>
        <p:txBody>
          <a:bodyPr wrap="square">
            <a:spAutoFit/>
          </a:bodyPr>
          <a:lstStyle/>
          <a:p>
            <a:pPr algn="ctr"/>
            <a:r>
              <a:rPr lang="lv-LV" sz="4000" b="1" dirty="0">
                <a:latin typeface="Times New Roman" panose="02020603050405020304" pitchFamily="18" charset="0"/>
                <a:cs typeface="Times New Roman" panose="02020603050405020304" pitchFamily="18" charset="0"/>
              </a:rPr>
              <a:t>Esi piesardzīgs ar saitēm vai pielikumiem, ko tev </a:t>
            </a:r>
            <a:r>
              <a:rPr lang="lv-LV" sz="4000" b="1" dirty="0" err="1">
                <a:latin typeface="Times New Roman" panose="02020603050405020304" pitchFamily="18" charset="0"/>
                <a:cs typeface="Times New Roman" panose="02020603050405020304" pitchFamily="18" charset="0"/>
              </a:rPr>
              <a:t>sūta</a:t>
            </a:r>
            <a:r>
              <a:rPr lang="lv-LV" sz="4000" b="1" dirty="0">
                <a:latin typeface="Times New Roman" panose="02020603050405020304" pitchFamily="18" charset="0"/>
                <a:cs typeface="Times New Roman" panose="02020603050405020304" pitchFamily="18" charset="0"/>
              </a:rPr>
              <a:t> un pārliecinies par sūtītāja ziņu!</a:t>
            </a:r>
          </a:p>
        </p:txBody>
      </p:sp>
    </p:spTree>
    <p:extLst>
      <p:ext uri="{BB962C8B-B14F-4D97-AF65-F5344CB8AC3E}">
        <p14:creationId xmlns:p14="http://schemas.microsoft.com/office/powerpoint/2010/main" val="1661654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450"/>
            <a:ext cx="12192000" cy="6858000"/>
          </a:xfrm>
        </p:spPr>
      </p:pic>
      <p:pic>
        <p:nvPicPr>
          <p:cNvPr id="8" name="Attēls 7" descr="Attēls, kurā ir teksts&#10;&#10;Apraksts ģenerēts automātiski">
            <a:extLst>
              <a:ext uri="{FF2B5EF4-FFF2-40B4-BE49-F238E27FC236}">
                <a16:creationId xmlns:a16="http://schemas.microsoft.com/office/drawing/2014/main" id="{43C803C9-0C75-4952-8F03-EBC5BF041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50"/>
            <a:ext cx="4119979" cy="5289452"/>
          </a:xfrm>
          <a:prstGeom prst="rect">
            <a:avLst/>
          </a:prstGeom>
        </p:spPr>
      </p:pic>
      <p:pic>
        <p:nvPicPr>
          <p:cNvPr id="2050" name="Picture 2">
            <a:extLst>
              <a:ext uri="{FF2B5EF4-FFF2-40B4-BE49-F238E27FC236}">
                <a16:creationId xmlns:a16="http://schemas.microsoft.com/office/drawing/2014/main" id="{27DF12DA-8E96-4122-A866-EBF454FC9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775" y="0"/>
            <a:ext cx="46164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Attēls 4" descr="Attēls, kurā ir teksts&#10;&#10;Apraksts ģenerēts automātiski">
            <a:extLst>
              <a:ext uri="{FF2B5EF4-FFF2-40B4-BE49-F238E27FC236}">
                <a16:creationId xmlns:a16="http://schemas.microsoft.com/office/drawing/2014/main" id="{7842BF39-91F3-4FC3-930A-EA13E7F99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777" y="0"/>
            <a:ext cx="3502670" cy="6858000"/>
          </a:xfrm>
          <a:prstGeom prst="rect">
            <a:avLst/>
          </a:prstGeom>
        </p:spPr>
      </p:pic>
    </p:spTree>
    <p:extLst>
      <p:ext uri="{BB962C8B-B14F-4D97-AF65-F5344CB8AC3E}">
        <p14:creationId xmlns:p14="http://schemas.microsoft.com/office/powerpoint/2010/main" val="705051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atura vietturis 6">
            <a:extLst>
              <a:ext uri="{FF2B5EF4-FFF2-40B4-BE49-F238E27FC236}">
                <a16:creationId xmlns:a16="http://schemas.microsoft.com/office/drawing/2014/main" id="{DD4ACA13-6822-40D2-BD08-8C1B2DFD10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6568" y="0"/>
            <a:ext cx="8465574" cy="11986656"/>
          </a:xfrm>
        </p:spPr>
      </p:pic>
    </p:spTree>
    <p:extLst>
      <p:ext uri="{BB962C8B-B14F-4D97-AF65-F5344CB8AC3E}">
        <p14:creationId xmlns:p14="http://schemas.microsoft.com/office/powerpoint/2010/main" val="3286097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atura vietturis 6">
            <a:extLst>
              <a:ext uri="{FF2B5EF4-FFF2-40B4-BE49-F238E27FC236}">
                <a16:creationId xmlns:a16="http://schemas.microsoft.com/office/drawing/2014/main" id="{DD4ACA13-6822-40D2-BD08-8C1B2DFD10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780" y="-5128656"/>
            <a:ext cx="8465574" cy="11986656"/>
          </a:xfrm>
        </p:spPr>
      </p:pic>
    </p:spTree>
    <p:extLst>
      <p:ext uri="{BB962C8B-B14F-4D97-AF65-F5344CB8AC3E}">
        <p14:creationId xmlns:p14="http://schemas.microsoft.com/office/powerpoint/2010/main" val="427827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483"/>
            <a:ext cx="12192000" cy="6858000"/>
          </a:xfrm>
        </p:spPr>
      </p:pic>
      <p:sp>
        <p:nvSpPr>
          <p:cNvPr id="6" name="TextBox 5">
            <a:extLst>
              <a:ext uri="{FF2B5EF4-FFF2-40B4-BE49-F238E27FC236}">
                <a16:creationId xmlns:a16="http://schemas.microsoft.com/office/drawing/2014/main" id="{DFAAC338-BE11-49AA-BC0D-AD95A0636FE1}"/>
              </a:ext>
            </a:extLst>
          </p:cNvPr>
          <p:cNvSpPr txBox="1"/>
          <p:nvPr/>
        </p:nvSpPr>
        <p:spPr>
          <a:xfrm>
            <a:off x="4861561" y="2151727"/>
            <a:ext cx="7081910" cy="2062103"/>
          </a:xfrm>
          <a:prstGeom prst="rect">
            <a:avLst/>
          </a:prstGeom>
          <a:noFill/>
        </p:spPr>
        <p:txBody>
          <a:bodyPr wrap="square">
            <a:spAutoFit/>
          </a:bodyPr>
          <a:lstStyle/>
          <a:p>
            <a:pPr lvl="0" algn="just"/>
            <a:r>
              <a:rPr lang="lv-LV" sz="32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Lejupielādējot telefonā dažādas aplikācijas, centies izvēlēties tās, kuras ir visiem labi zināmas un ir iespējams pārliecināties par to drošību.</a:t>
            </a:r>
            <a:endParaRPr lang="en-GB" sz="2800" b="1" dirty="0">
              <a:solidFill>
                <a:srgbClr val="000000"/>
              </a:solidFill>
              <a:effectLst/>
              <a:latin typeface="Helvetica Neue"/>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44126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1549"/>
            <a:ext cx="12192000" cy="6858000"/>
          </a:xfrm>
        </p:spPr>
      </p:pic>
      <p:sp>
        <p:nvSpPr>
          <p:cNvPr id="3" name="Rectangle 2"/>
          <p:cNvSpPr/>
          <p:nvPr/>
        </p:nvSpPr>
        <p:spPr>
          <a:xfrm>
            <a:off x="1249369" y="2087362"/>
            <a:ext cx="10104431" cy="1200329"/>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Par </a:t>
            </a:r>
            <a:r>
              <a:rPr lang="en-US" sz="3600" b="1" dirty="0" err="1">
                <a:latin typeface="Times New Roman" panose="02020603050405020304" pitchFamily="18" charset="0"/>
                <a:cs typeface="Times New Roman" panose="02020603050405020304" pitchFamily="18" charset="0"/>
              </a:rPr>
              <a:t>pārkāpumiem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informē</a:t>
            </a:r>
            <a:r>
              <a:rPr lang="en-US" sz="3600" b="1" dirty="0">
                <a:latin typeface="Times New Roman" panose="02020603050405020304" pitchFamily="18" charset="0"/>
                <a:cs typeface="Times New Roman" panose="02020603050405020304" pitchFamily="18" charset="0"/>
              </a:rPr>
              <a:t> </a:t>
            </a:r>
            <a:endParaRPr lang="lv-LV" sz="3600" b="1" dirty="0">
              <a:latin typeface="Times New Roman" panose="02020603050405020304" pitchFamily="18" charset="0"/>
              <a:cs typeface="Times New Roman" panose="02020603050405020304" pitchFamily="18" charset="0"/>
            </a:endParaRPr>
          </a:p>
          <a:p>
            <a:pPr algn="ctr"/>
            <a:r>
              <a:rPr lang="en-US" sz="3600" b="1" dirty="0" err="1">
                <a:latin typeface="Times New Roman" panose="02020603050405020304" pitchFamily="18" charset="0"/>
                <a:cs typeface="Times New Roman" panose="02020603050405020304" pitchFamily="18" charset="0"/>
              </a:rPr>
              <a:t>attiecīgo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sociālo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tīklu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lūdz</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palīdzību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vecākiem</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8705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ectangle 4"/>
          <p:cNvSpPr/>
          <p:nvPr/>
        </p:nvSpPr>
        <p:spPr>
          <a:xfrm>
            <a:off x="3944399" y="2945754"/>
            <a:ext cx="6281143" cy="646331"/>
          </a:xfrm>
          <a:prstGeom prst="rect">
            <a:avLst/>
          </a:prstGeom>
        </p:spPr>
        <p:txBody>
          <a:bodyPr wrap="none">
            <a:spAutoFit/>
          </a:bodyPr>
          <a:lstStyle/>
          <a:p>
            <a:r>
              <a:rPr lang="en-US" sz="3600" b="1" dirty="0" err="1">
                <a:latin typeface="Times New Roman" panose="02020603050405020304" pitchFamily="18" charset="0"/>
                <a:cs typeface="Times New Roman" panose="02020603050405020304" pitchFamily="18" charset="0"/>
              </a:rPr>
              <a:t>Kādas</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ir</a:t>
            </a:r>
            <a:r>
              <a:rPr lang="en-US" sz="3600" b="1" dirty="0">
                <a:latin typeface="Times New Roman" panose="02020603050405020304" pitchFamily="18" charset="0"/>
                <a:cs typeface="Times New Roman" panose="02020603050405020304" pitchFamily="18" charset="0"/>
              </a:rPr>
              <a:t> </a:t>
            </a:r>
            <a:r>
              <a:rPr lang="lv-LV" sz="3600" b="1" dirty="0">
                <a:latin typeface="Times New Roman" panose="02020603050405020304" pitchFamily="18" charset="0"/>
                <a:cs typeface="Times New Roman" panose="02020603050405020304" pitchFamily="18" charset="0"/>
              </a:rPr>
              <a:t>T</a:t>
            </a:r>
            <a:r>
              <a:rPr lang="en-US" sz="3600" b="1" dirty="0" err="1">
                <a:latin typeface="Times New Roman" panose="02020603050405020304" pitchFamily="18" charset="0"/>
                <a:cs typeface="Times New Roman" panose="02020603050405020304" pitchFamily="18" charset="0"/>
              </a:rPr>
              <a:t>avu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vecāku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tiesības</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8792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450"/>
            <a:ext cx="12192000" cy="6858000"/>
          </a:xfrm>
        </p:spPr>
      </p:pic>
      <p:sp>
        <p:nvSpPr>
          <p:cNvPr id="3" name="Rectangle 2"/>
          <p:cNvSpPr/>
          <p:nvPr/>
        </p:nvSpPr>
        <p:spPr>
          <a:xfrm>
            <a:off x="4842812" y="673963"/>
            <a:ext cx="2266967" cy="707886"/>
          </a:xfrm>
          <a:prstGeom prst="rect">
            <a:avLst/>
          </a:prstGeom>
        </p:spPr>
        <p:txBody>
          <a:bodyPr wrap="none">
            <a:spAutoFit/>
          </a:bodyPr>
          <a:lstStyle/>
          <a:p>
            <a:r>
              <a:rPr lang="lv-LV" sz="4000" b="1" dirty="0">
                <a:latin typeface="Times New Roman" panose="02020603050405020304" pitchFamily="18" charset="0"/>
                <a:cs typeface="Times New Roman" panose="02020603050405020304" pitchFamily="18" charset="0"/>
              </a:rPr>
              <a:t>Atbildība</a:t>
            </a:r>
          </a:p>
        </p:txBody>
      </p:sp>
      <p:sp>
        <p:nvSpPr>
          <p:cNvPr id="5" name="Rectangle 4"/>
          <p:cNvSpPr/>
          <p:nvPr/>
        </p:nvSpPr>
        <p:spPr>
          <a:xfrm>
            <a:off x="1333043" y="1999526"/>
            <a:ext cx="10020757" cy="646331"/>
          </a:xfrm>
          <a:prstGeom prst="rect">
            <a:avLst/>
          </a:prstGeom>
        </p:spPr>
        <p:txBody>
          <a:bodyPr wrap="none">
            <a:spAutoFit/>
          </a:bodyPr>
          <a:lstStyle/>
          <a:p>
            <a:r>
              <a:rPr lang="lv-LV" sz="3600" dirty="0">
                <a:latin typeface="Times New Roman" panose="02020603050405020304" pitchFamily="18" charset="0"/>
                <a:cs typeface="Times New Roman" panose="02020603050405020304" pitchFamily="18" charset="0"/>
              </a:rPr>
              <a:t>Administratīvā atbildība iestājas ar </a:t>
            </a:r>
            <a:r>
              <a:rPr lang="lv-LV" sz="3600" b="1" dirty="0">
                <a:latin typeface="Times New Roman" panose="02020603050405020304" pitchFamily="18" charset="0"/>
                <a:cs typeface="Times New Roman" panose="02020603050405020304" pitchFamily="18" charset="0"/>
              </a:rPr>
              <a:t>14 gadu </a:t>
            </a:r>
            <a:r>
              <a:rPr lang="lv-LV" sz="3600" dirty="0">
                <a:latin typeface="Times New Roman" panose="02020603050405020304" pitchFamily="18" charset="0"/>
                <a:cs typeface="Times New Roman" panose="02020603050405020304" pitchFamily="18" charset="0"/>
              </a:rPr>
              <a:t>vecumu. </a:t>
            </a:r>
          </a:p>
        </p:txBody>
      </p:sp>
    </p:spTree>
    <p:extLst>
      <p:ext uri="{BB962C8B-B14F-4D97-AF65-F5344CB8AC3E}">
        <p14:creationId xmlns:p14="http://schemas.microsoft.com/office/powerpoint/2010/main" val="202089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450"/>
            <a:ext cx="12192000" cy="6858000"/>
          </a:xfrm>
        </p:spPr>
      </p:pic>
      <p:sp>
        <p:nvSpPr>
          <p:cNvPr id="7" name="TextBox 6">
            <a:extLst>
              <a:ext uri="{FF2B5EF4-FFF2-40B4-BE49-F238E27FC236}">
                <a16:creationId xmlns:a16="http://schemas.microsoft.com/office/drawing/2014/main" id="{48F9A51C-3B1B-4CDB-B35C-4BA2F6FDDD64}"/>
              </a:ext>
            </a:extLst>
          </p:cNvPr>
          <p:cNvSpPr txBox="1"/>
          <p:nvPr/>
        </p:nvSpPr>
        <p:spPr>
          <a:xfrm>
            <a:off x="123091" y="1597729"/>
            <a:ext cx="6098344" cy="4955203"/>
          </a:xfrm>
          <a:prstGeom prst="rect">
            <a:avLst/>
          </a:prstGeom>
          <a:noFill/>
        </p:spPr>
        <p:txBody>
          <a:bodyPr wrap="square">
            <a:spAutoFit/>
          </a:bodyPr>
          <a:lstStyle/>
          <a:p>
            <a:pPr marL="457200" indent="-45720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Izpēti un izproti «Privātuma politiku»!</a:t>
            </a:r>
          </a:p>
          <a:p>
            <a:pPr marL="457200" indent="-45720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Padomā, pirms klikšķini!</a:t>
            </a:r>
          </a:p>
          <a:p>
            <a:pPr marL="457200" indent="-45720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Zini, kas ir tavi draugi!</a:t>
            </a:r>
          </a:p>
          <a:p>
            <a:pPr marL="457200" indent="-45720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Pārbaudi konfidencialitātes iestatījumus!</a:t>
            </a:r>
          </a:p>
          <a:p>
            <a:pPr marL="457200" indent="-45720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Neizpaud savu atrašanās vietu!</a:t>
            </a:r>
          </a:p>
          <a:p>
            <a:pPr marL="457200" indent="-45720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Veido drošas paroles, maini tās regulāri un nekad nekopīgo tās ar citiem!</a:t>
            </a:r>
          </a:p>
          <a:p>
            <a:pPr algn="just"/>
            <a:br>
              <a:rPr lang="lv-LV" dirty="0"/>
            </a:br>
            <a:endParaRPr lang="lv-LV" dirty="0"/>
          </a:p>
        </p:txBody>
      </p:sp>
      <p:sp>
        <p:nvSpPr>
          <p:cNvPr id="9" name="TextBox 8">
            <a:extLst>
              <a:ext uri="{FF2B5EF4-FFF2-40B4-BE49-F238E27FC236}">
                <a16:creationId xmlns:a16="http://schemas.microsoft.com/office/drawing/2014/main" id="{57B5FC35-34BA-4B9F-8FBB-115E412DE54D}"/>
              </a:ext>
            </a:extLst>
          </p:cNvPr>
          <p:cNvSpPr txBox="1"/>
          <p:nvPr/>
        </p:nvSpPr>
        <p:spPr>
          <a:xfrm>
            <a:off x="6238432" y="1443841"/>
            <a:ext cx="5679833" cy="3970318"/>
          </a:xfrm>
          <a:prstGeom prst="rect">
            <a:avLst/>
          </a:prstGeom>
          <a:noFill/>
        </p:spPr>
        <p:txBody>
          <a:bodyPr wrap="square">
            <a:spAutoFit/>
          </a:bodyPr>
          <a:lstStyle/>
          <a:p>
            <a:pPr marL="285750" indent="-28575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Uzticies saviem instinktiem! Ja ir šaubas, tad nepublicē informāciju tiešsaistē!</a:t>
            </a:r>
          </a:p>
          <a:p>
            <a:pPr marL="285750" indent="-28575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Izproti jaunus tehniskos līdzekļus, piemēram, </a:t>
            </a:r>
            <a:r>
              <a:rPr lang="lv-LV" sz="2800" dirty="0" err="1">
                <a:latin typeface="Times New Roman" panose="02020603050405020304" pitchFamily="18" charset="0"/>
                <a:cs typeface="Times New Roman" panose="02020603050405020304" pitchFamily="18" charset="0"/>
              </a:rPr>
              <a:t>ģeolokāciju</a:t>
            </a:r>
            <a:r>
              <a:rPr lang="lv-LV" sz="2800" dirty="0">
                <a:latin typeface="Times New Roman" panose="02020603050405020304" pitchFamily="18" charset="0"/>
                <a:cs typeface="Times New Roman" panose="02020603050405020304" pitchFamily="18" charset="0"/>
              </a:rPr>
              <a:t>, pirms tās izmantošanas!</a:t>
            </a:r>
          </a:p>
          <a:p>
            <a:pPr marL="285750" indent="-28575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Aizsargā savu un draugu konfidencialitāti!</a:t>
            </a:r>
          </a:p>
          <a:p>
            <a:pPr marL="285750" indent="-285750" algn="just">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Esiet diskrēts tiešsaistē!</a:t>
            </a:r>
          </a:p>
        </p:txBody>
      </p:sp>
    </p:spTree>
    <p:extLst>
      <p:ext uri="{BB962C8B-B14F-4D97-AF65-F5344CB8AC3E}">
        <p14:creationId xmlns:p14="http://schemas.microsoft.com/office/powerpoint/2010/main" val="4164734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9B488D-B813-4DD2-9E06-C37632FF099E}"/>
              </a:ext>
            </a:extLst>
          </p:cNvPr>
          <p:cNvSpPr>
            <a:spLocks noGrp="1"/>
          </p:cNvSpPr>
          <p:nvPr>
            <p:ph type="title"/>
          </p:nvPr>
        </p:nvSpPr>
        <p:spPr/>
        <p:txBody>
          <a:bodyPr/>
          <a:lstStyle/>
          <a:p>
            <a:endParaRPr lang="en-GB"/>
          </a:p>
        </p:txBody>
      </p:sp>
      <p:sp>
        <p:nvSpPr>
          <p:cNvPr id="3" name="Satura vietturis 2">
            <a:extLst>
              <a:ext uri="{FF2B5EF4-FFF2-40B4-BE49-F238E27FC236}">
                <a16:creationId xmlns:a16="http://schemas.microsoft.com/office/drawing/2014/main" id="{9261E4C7-206F-4351-9716-82FF3EA05B34}"/>
              </a:ext>
            </a:extLst>
          </p:cNvPr>
          <p:cNvSpPr>
            <a:spLocks noGrp="1"/>
          </p:cNvSpPr>
          <p:nvPr>
            <p:ph idx="1"/>
          </p:nvPr>
        </p:nvSpPr>
        <p:spPr/>
        <p:txBody>
          <a:bodyPr/>
          <a:lstStyle/>
          <a:p>
            <a:endParaRPr lang="en-GB"/>
          </a:p>
        </p:txBody>
      </p:sp>
      <p:pic>
        <p:nvPicPr>
          <p:cNvPr id="5" name="Attēls 4">
            <a:hlinkClick r:id="rId2"/>
            <a:extLst>
              <a:ext uri="{FF2B5EF4-FFF2-40B4-BE49-F238E27FC236}">
                <a16:creationId xmlns:a16="http://schemas.microsoft.com/office/drawing/2014/main" id="{FFF4C28C-1771-4AB8-973D-5D8EFA709423}"/>
              </a:ext>
            </a:extLst>
          </p:cNvPr>
          <p:cNvPicPr>
            <a:picLocks noChangeAspect="1"/>
          </p:cNvPicPr>
          <p:nvPr/>
        </p:nvPicPr>
        <p:blipFill>
          <a:blip r:embed="rId3"/>
          <a:stretch>
            <a:fillRect/>
          </a:stretch>
        </p:blipFill>
        <p:spPr>
          <a:xfrm>
            <a:off x="466542" y="597033"/>
            <a:ext cx="11258916" cy="5663934"/>
          </a:xfrm>
          <a:prstGeom prst="rect">
            <a:avLst/>
          </a:prstGeom>
        </p:spPr>
      </p:pic>
      <p:sp>
        <p:nvSpPr>
          <p:cNvPr id="6" name="TextBox 5">
            <a:extLst>
              <a:ext uri="{FF2B5EF4-FFF2-40B4-BE49-F238E27FC236}">
                <a16:creationId xmlns:a16="http://schemas.microsoft.com/office/drawing/2014/main" id="{2E8DCF30-15C6-418B-935F-66BFB5FD1592}"/>
              </a:ext>
            </a:extLst>
          </p:cNvPr>
          <p:cNvSpPr txBox="1"/>
          <p:nvPr/>
        </p:nvSpPr>
        <p:spPr>
          <a:xfrm>
            <a:off x="2586445" y="6211669"/>
            <a:ext cx="7393577" cy="369332"/>
          </a:xfrm>
          <a:prstGeom prst="rect">
            <a:avLst/>
          </a:prstGeom>
          <a:noFill/>
        </p:spPr>
        <p:txBody>
          <a:bodyPr wrap="square">
            <a:spAutoFit/>
          </a:bodyPr>
          <a:lstStyle/>
          <a:p>
            <a:r>
              <a:rPr lang="lv-LV" dirty="0">
                <a:hlinkClick r:id="rId2"/>
              </a:rPr>
              <a:t>https://www.youtube.com/watch?v=YUtSVJzEADk&amp;feature=youtu.be</a:t>
            </a:r>
            <a:r>
              <a:rPr lang="lv-LV" dirty="0"/>
              <a:t> </a:t>
            </a:r>
          </a:p>
        </p:txBody>
      </p:sp>
    </p:spTree>
    <p:extLst>
      <p:ext uri="{BB962C8B-B14F-4D97-AF65-F5344CB8AC3E}">
        <p14:creationId xmlns:p14="http://schemas.microsoft.com/office/powerpoint/2010/main" val="12150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2" cy="6858001"/>
          </a:xfrm>
        </p:spPr>
      </p:pic>
      <p:sp>
        <p:nvSpPr>
          <p:cNvPr id="3" name="Rectangle 2"/>
          <p:cNvSpPr/>
          <p:nvPr/>
        </p:nvSpPr>
        <p:spPr>
          <a:xfrm>
            <a:off x="242596" y="208080"/>
            <a:ext cx="12192000" cy="5201424"/>
          </a:xfrm>
          <a:prstGeom prst="rect">
            <a:avLst/>
          </a:prstGeom>
        </p:spPr>
        <p:txBody>
          <a:bodyPr wrap="square">
            <a:spAutoFit/>
          </a:bodyPr>
          <a:lstStyle/>
          <a:p>
            <a:pPr algn="ctr"/>
            <a:r>
              <a:rPr lang="lv-LV" sz="4000" b="1" dirty="0">
                <a:latin typeface="Times New Roman" panose="02020603050405020304" pitchFamily="18" charset="0"/>
                <a:cs typeface="Times New Roman" panose="02020603050405020304" pitchFamily="18" charset="0"/>
              </a:rPr>
              <a:t>Personas dati (II)</a:t>
            </a:r>
          </a:p>
          <a:p>
            <a:pPr algn="ctr"/>
            <a:endParaRPr lang="lv-LV" sz="40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IP adrese</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informācija par tavām interesēm</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informācija par taviem uzskatiem</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informācija par tavu izglītību</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informācija, ko par sevi esi norādījis sociālajos tīklos</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jebkādas digitālās pēdas, ko tu esi atstājis lietojot internetu</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informācija par tavu reliģiju</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pirkstu nospiedums </a:t>
            </a:r>
          </a:p>
          <a:p>
            <a:pPr marL="457200" indent="-457200">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veselības dati, u.c. dati</a:t>
            </a:r>
          </a:p>
        </p:txBody>
      </p:sp>
    </p:spTree>
    <p:extLst>
      <p:ext uri="{BB962C8B-B14F-4D97-AF65-F5344CB8AC3E}">
        <p14:creationId xmlns:p14="http://schemas.microsoft.com/office/powerpoint/2010/main" val="33546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7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3632759" y="3044279"/>
            <a:ext cx="5631093" cy="769441"/>
          </a:xfrm>
          <a:prstGeom prst="rect">
            <a:avLst/>
          </a:prstGeom>
        </p:spPr>
        <p:txBody>
          <a:bodyPr wrap="none">
            <a:spAutoFit/>
          </a:bodyPr>
          <a:lstStyle/>
          <a:p>
            <a:r>
              <a:rPr lang="en-US" sz="4400" b="1" dirty="0" err="1">
                <a:latin typeface="Times New Roman" panose="02020603050405020304" pitchFamily="18" charset="0"/>
                <a:cs typeface="Times New Roman" panose="02020603050405020304" pitchFamily="18" charset="0"/>
              </a:rPr>
              <a:t>Paldies</a:t>
            </a:r>
            <a:r>
              <a:rPr lang="en-US" sz="4400" b="1" dirty="0">
                <a:latin typeface="Times New Roman" panose="02020603050405020304" pitchFamily="18" charset="0"/>
                <a:cs typeface="Times New Roman" panose="02020603050405020304" pitchFamily="18" charset="0"/>
              </a:rPr>
              <a:t> par </a:t>
            </a:r>
            <a:r>
              <a:rPr lang="en-US" sz="4400" b="1" dirty="0" err="1">
                <a:latin typeface="Times New Roman" panose="02020603050405020304" pitchFamily="18" charset="0"/>
                <a:cs typeface="Times New Roman" panose="02020603050405020304" pitchFamily="18" charset="0"/>
              </a:rPr>
              <a:t>uzmanību</a:t>
            </a:r>
            <a:r>
              <a:rPr lang="en-US" sz="44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9B2DA4F4-3A03-4962-AB83-42B43DB234F4}"/>
              </a:ext>
            </a:extLst>
          </p:cNvPr>
          <p:cNvSpPr txBox="1"/>
          <p:nvPr/>
        </p:nvSpPr>
        <p:spPr>
          <a:xfrm>
            <a:off x="838200" y="5620958"/>
            <a:ext cx="9548674" cy="961482"/>
          </a:xfrm>
          <a:prstGeom prst="rect">
            <a:avLst/>
          </a:prstGeom>
          <a:noFill/>
        </p:spPr>
        <p:txBody>
          <a:bodyPr wrap="square">
            <a:spAutoFit/>
          </a:bodyPr>
          <a:lstStyle/>
          <a:p>
            <a:pPr>
              <a:lnSpc>
                <a:spcPct val="107000"/>
              </a:lnSpc>
              <a:spcAft>
                <a:spcPts val="800"/>
              </a:spcAft>
            </a:pPr>
            <a:r>
              <a:rPr lang="lv-LV" sz="1800" dirty="0">
                <a:latin typeface="Times New Roman" panose="02020603050405020304" pitchFamily="18" charset="0"/>
                <a:ea typeface="Calibri" panose="020F0502020204030204" pitchFamily="34" charset="0"/>
                <a:cs typeface="Times New Roman" panose="02020603050405020304" pitchFamily="18" charset="0"/>
              </a:rPr>
              <a:t>Šīs prezentācijas finansējumam ir saņemts Eiropas Komisijas atbalsts. Šajā prezentācijā ir atspoguļots vienīgi autora viedoklis, un Eiropas Komisija neuzņemas atbildību par prezentācijā ietvertās informācijas iespējamo izmantošanu.</a:t>
            </a:r>
          </a:p>
        </p:txBody>
      </p:sp>
    </p:spTree>
    <p:extLst>
      <p:ext uri="{BB962C8B-B14F-4D97-AF65-F5344CB8AC3E}">
        <p14:creationId xmlns:p14="http://schemas.microsoft.com/office/powerpoint/2010/main" val="91601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Attēls 9">
            <a:extLst>
              <a:ext uri="{FF2B5EF4-FFF2-40B4-BE49-F238E27FC236}">
                <a16:creationId xmlns:a16="http://schemas.microsoft.com/office/drawing/2014/main" id="{675CA2B8-0A6F-46D6-8C7F-A747BB72D869}"/>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ghtScreen/>
                    </a14:imgEffect>
                  </a14:imgLayer>
                </a14:imgProps>
              </a:ext>
            </a:extLst>
          </a:blip>
          <a:srcRect t="5722" b="34912"/>
          <a:stretch/>
        </p:blipFill>
        <p:spPr>
          <a:xfrm>
            <a:off x="-32808" y="-121716"/>
            <a:ext cx="4340896" cy="2577004"/>
          </a:xfrm>
          <a:prstGeom prst="rect">
            <a:avLst/>
          </a:prstGeom>
        </p:spPr>
      </p:pic>
      <p:grpSp>
        <p:nvGrpSpPr>
          <p:cNvPr id="50" name="Group 49">
            <a:extLst>
              <a:ext uri="{FF2B5EF4-FFF2-40B4-BE49-F238E27FC236}">
                <a16:creationId xmlns:a16="http://schemas.microsoft.com/office/drawing/2014/main" id="{1CF03BDF-BAB0-4895-98AF-E26EE081D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79264" y="-929399"/>
            <a:ext cx="2408650" cy="4367176"/>
            <a:chOff x="6833344" y="1502572"/>
            <a:chExt cx="2408650" cy="4343740"/>
          </a:xfrm>
        </p:grpSpPr>
        <p:cxnSp>
          <p:nvCxnSpPr>
            <p:cNvPr id="51" name="Straight Connector 50">
              <a:extLst>
                <a:ext uri="{FF2B5EF4-FFF2-40B4-BE49-F238E27FC236}">
                  <a16:creationId xmlns:a16="http://schemas.microsoft.com/office/drawing/2014/main" id="{2598CC8A-F5E2-4B20-8E5A-5C9F77B0E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5400000" flipH="1">
              <a:off x="4661474" y="3674442"/>
              <a:ext cx="43437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56EFDDC-4D10-40E2-B179-928889F8BD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5400000">
              <a:off x="8039282" y="304695"/>
              <a:ext cx="0" cy="240542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43701"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Attēls 7" descr="Attēls, kurā ir teksts&#10;&#10;Apraksts ģenerēts automātiski">
            <a:extLst>
              <a:ext uri="{FF2B5EF4-FFF2-40B4-BE49-F238E27FC236}">
                <a16:creationId xmlns:a16="http://schemas.microsoft.com/office/drawing/2014/main" id="{2690905C-27C8-4C00-91C0-E0B3472B627C}"/>
              </a:ext>
            </a:extLst>
          </p:cNvPr>
          <p:cNvPicPr>
            <a:picLocks noChangeAspect="1"/>
          </p:cNvPicPr>
          <p:nvPr/>
        </p:nvPicPr>
        <p:blipFill rotWithShape="1">
          <a:blip r:embed="rId4">
            <a:extLst>
              <a:ext uri="{28A0092B-C50C-407E-A947-70E740481C1C}">
                <a14:useLocalDpi xmlns:a14="http://schemas.microsoft.com/office/drawing/2010/main" val="0"/>
              </a:ext>
            </a:extLst>
          </a:blip>
          <a:srcRect l="8400" r="13503" b="-2"/>
          <a:stretch/>
        </p:blipFill>
        <p:spPr>
          <a:xfrm rot="21600000">
            <a:off x="20" y="3325517"/>
            <a:ext cx="5517385" cy="3532483"/>
          </a:xfrm>
          <a:prstGeom prst="rect">
            <a:avLst/>
          </a:prstGeom>
        </p:spPr>
      </p:pic>
      <p:sp>
        <p:nvSpPr>
          <p:cNvPr id="25" name="TextBox 24">
            <a:extLst>
              <a:ext uri="{FF2B5EF4-FFF2-40B4-BE49-F238E27FC236}">
                <a16:creationId xmlns:a16="http://schemas.microsoft.com/office/drawing/2014/main" id="{831CD77F-256F-492F-96B4-20A0694567DF}"/>
              </a:ext>
            </a:extLst>
          </p:cNvPr>
          <p:cNvSpPr txBox="1"/>
          <p:nvPr/>
        </p:nvSpPr>
        <p:spPr>
          <a:xfrm>
            <a:off x="5538805" y="2120204"/>
            <a:ext cx="6376526" cy="3281787"/>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lv-LV" sz="2400" dirty="0">
                <a:solidFill>
                  <a:schemeClr val="bg1"/>
                </a:solidFill>
                <a:latin typeface="Times New Roman" panose="02020603050405020304" pitchFamily="18" charset="0"/>
                <a:cs typeface="Times New Roman" panose="02020603050405020304" pitchFamily="18" charset="0"/>
              </a:rPr>
              <a:t>Digitālā vide spēj uz mums attiecināt tādus datus, kurus paši par datiem neiedomājamies uzskatīt. </a:t>
            </a:r>
          </a:p>
          <a:p>
            <a:pPr marL="342900" indent="-228600">
              <a:lnSpc>
                <a:spcPct val="90000"/>
              </a:lnSpc>
              <a:spcAft>
                <a:spcPts val="600"/>
              </a:spcAft>
              <a:buFont typeface="Arial" panose="020B0604020202020204" pitchFamily="34" charset="0"/>
              <a:buChar char="•"/>
            </a:pPr>
            <a:endParaRPr lang="lv-LV" sz="2400" dirty="0">
              <a:solidFill>
                <a:schemeClr val="bg1"/>
              </a:solidFill>
              <a:latin typeface="Times New Roman" panose="02020603050405020304" pitchFamily="18" charset="0"/>
              <a:cs typeface="Times New Roman" panose="02020603050405020304" pitchFamily="18" charset="0"/>
            </a:endParaRPr>
          </a:p>
          <a:p>
            <a:pPr marL="342900" indent="-228600">
              <a:lnSpc>
                <a:spcPct val="90000"/>
              </a:lnSpc>
              <a:spcAft>
                <a:spcPts val="600"/>
              </a:spcAft>
              <a:buFont typeface="Arial" panose="020B0604020202020204" pitchFamily="34" charset="0"/>
              <a:buChar char="•"/>
            </a:pPr>
            <a:r>
              <a:rPr lang="lv-LV" sz="2400" dirty="0">
                <a:solidFill>
                  <a:schemeClr val="bg1"/>
                </a:solidFill>
                <a:latin typeface="Times New Roman" panose="02020603050405020304" pitchFamily="18" charset="0"/>
                <a:cs typeface="Times New Roman" panose="02020603050405020304" pitchFamily="18" charset="0"/>
              </a:rPr>
              <a:t>Ir virkne tehnisku radītāju, kas nepieciešami, lai mēs spētu digitālajai videi piekļūt tās tehnisko īpašību dēļ, vai izmantot noteiktas digitālās vides iespējas.  Digitālo pakalpojumu sniedzēji spēj šos tehniskos elementus uzkrāt un attiecināt uz mums, ja apvieno </a:t>
            </a:r>
            <a:r>
              <a:rPr lang="en-US" sz="2400" dirty="0" err="1">
                <a:solidFill>
                  <a:schemeClr val="bg1"/>
                </a:solidFill>
                <a:latin typeface="Times New Roman" panose="02020603050405020304" pitchFamily="18" charset="0"/>
                <a:cs typeface="Times New Roman" panose="02020603050405020304" pitchFamily="18" charset="0"/>
              </a:rPr>
              <a:t>ar</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citu</a:t>
            </a:r>
            <a:r>
              <a:rPr lang="en-US" sz="2400" dirty="0">
                <a:solidFill>
                  <a:schemeClr val="bg1"/>
                </a:solidFill>
                <a:latin typeface="Times New Roman" panose="02020603050405020304" pitchFamily="18" charset="0"/>
                <a:cs typeface="Times New Roman" panose="02020603050405020304" pitchFamily="18" charset="0"/>
              </a:rPr>
              <a:t> to </a:t>
            </a:r>
            <a:r>
              <a:rPr lang="en-US" sz="2400" dirty="0" err="1">
                <a:solidFill>
                  <a:schemeClr val="bg1"/>
                </a:solidFill>
                <a:latin typeface="Times New Roman" panose="02020603050405020304" pitchFamily="18" charset="0"/>
                <a:cs typeface="Times New Roman" panose="02020603050405020304" pitchFamily="18" charset="0"/>
              </a:rPr>
              <a:t>rīcībā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esošu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informāciju</a:t>
            </a:r>
            <a:r>
              <a:rPr lang="en-US" sz="2400" dirty="0">
                <a:solidFill>
                  <a:schemeClr val="bg1"/>
                </a:solidFill>
                <a:latin typeface="Times New Roman" panose="02020603050405020304" pitchFamily="18" charset="0"/>
                <a:cs typeface="Times New Roman" panose="02020603050405020304" pitchFamily="18" charset="0"/>
              </a:rPr>
              <a:t>. </a:t>
            </a:r>
          </a:p>
        </p:txBody>
      </p:sp>
      <p:grpSp>
        <p:nvGrpSpPr>
          <p:cNvPr id="56" name="Group 55">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3852759"/>
            <a:ext cx="4917221" cy="3005241"/>
            <a:chOff x="6833344" y="1502573"/>
            <a:chExt cx="4917221" cy="3005241"/>
          </a:xfrm>
        </p:grpSpPr>
        <p:cxnSp>
          <p:nvCxnSpPr>
            <p:cNvPr id="57" name="Straight Connector 56">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3"/>
              <a:ext cx="0" cy="30052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7434"/>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944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450"/>
            <a:ext cx="12192000" cy="6858000"/>
          </a:xfrm>
        </p:spPr>
      </p:pic>
      <p:pic>
        <p:nvPicPr>
          <p:cNvPr id="7" name="Attēls 6">
            <a:extLst>
              <a:ext uri="{FF2B5EF4-FFF2-40B4-BE49-F238E27FC236}">
                <a16:creationId xmlns:a16="http://schemas.microsoft.com/office/drawing/2014/main" id="{BC984548-5E9C-4E30-BE4E-27F0CE61AAE7}"/>
              </a:ext>
            </a:extLst>
          </p:cNvPr>
          <p:cNvPicPr>
            <a:picLocks noChangeAspect="1"/>
          </p:cNvPicPr>
          <p:nvPr/>
        </p:nvPicPr>
        <p:blipFill>
          <a:blip r:embed="rId3"/>
          <a:stretch>
            <a:fillRect/>
          </a:stretch>
        </p:blipFill>
        <p:spPr>
          <a:xfrm>
            <a:off x="5576864" y="2169701"/>
            <a:ext cx="1719595" cy="2346530"/>
          </a:xfrm>
          <a:prstGeom prst="rect">
            <a:avLst/>
          </a:prstGeom>
        </p:spPr>
      </p:pic>
      <p:pic>
        <p:nvPicPr>
          <p:cNvPr id="10" name="Attēls 9">
            <a:extLst>
              <a:ext uri="{FF2B5EF4-FFF2-40B4-BE49-F238E27FC236}">
                <a16:creationId xmlns:a16="http://schemas.microsoft.com/office/drawing/2014/main" id="{8CBCD191-5513-4456-BE87-50D2181CC5DF}"/>
              </a:ext>
            </a:extLst>
          </p:cNvPr>
          <p:cNvPicPr>
            <a:picLocks noChangeAspect="1"/>
          </p:cNvPicPr>
          <p:nvPr/>
        </p:nvPicPr>
        <p:blipFill>
          <a:blip r:embed="rId4"/>
          <a:stretch>
            <a:fillRect/>
          </a:stretch>
        </p:blipFill>
        <p:spPr>
          <a:xfrm>
            <a:off x="516194" y="581497"/>
            <a:ext cx="3005668" cy="1690688"/>
          </a:xfrm>
          <a:prstGeom prst="rect">
            <a:avLst/>
          </a:prstGeom>
        </p:spPr>
      </p:pic>
      <p:sp>
        <p:nvSpPr>
          <p:cNvPr id="23" name="TextBox 22">
            <a:extLst>
              <a:ext uri="{FF2B5EF4-FFF2-40B4-BE49-F238E27FC236}">
                <a16:creationId xmlns:a16="http://schemas.microsoft.com/office/drawing/2014/main" id="{3DDC4C26-57C1-4259-96F4-15FDC1A2C6DA}"/>
              </a:ext>
            </a:extLst>
          </p:cNvPr>
          <p:cNvSpPr txBox="1"/>
          <p:nvPr/>
        </p:nvSpPr>
        <p:spPr>
          <a:xfrm>
            <a:off x="4038057" y="665268"/>
            <a:ext cx="7947616" cy="830997"/>
          </a:xfrm>
          <a:prstGeom prst="rect">
            <a:avLst/>
          </a:prstGeom>
          <a:noFill/>
        </p:spPr>
        <p:txBody>
          <a:bodyPr wrap="square">
            <a:spAutoFit/>
          </a:bodyPr>
          <a:lstStyle/>
          <a:p>
            <a:pPr algn="just"/>
            <a:r>
              <a:rPr lang="en-GB" sz="2400" dirty="0">
                <a:latin typeface="Times New Roman" panose="02020603050405020304" pitchFamily="18" charset="0"/>
                <a:cs typeface="Times New Roman" panose="02020603050405020304" pitchFamily="18" charset="0"/>
              </a:rPr>
              <a:t>2015.gadā </a:t>
            </a:r>
            <a:r>
              <a:rPr lang="lv-LV" sz="2400" dirty="0">
                <a:latin typeface="Times New Roman" panose="02020603050405020304" pitchFamily="18" charset="0"/>
                <a:cs typeface="Times New Roman" panose="02020603050405020304" pitchFamily="18" charset="0"/>
              </a:rPr>
              <a:t>Kembridžas Universitātes pētnieki testēja algoritmu kas paredzēts cilvēka personības iezīmju noteikšanai. </a:t>
            </a:r>
          </a:p>
        </p:txBody>
      </p:sp>
      <p:pic>
        <p:nvPicPr>
          <p:cNvPr id="16" name="Attēls 15">
            <a:extLst>
              <a:ext uri="{FF2B5EF4-FFF2-40B4-BE49-F238E27FC236}">
                <a16:creationId xmlns:a16="http://schemas.microsoft.com/office/drawing/2014/main" id="{D0C2878B-9EAC-402A-8E02-6E23C0BC44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3843" y="2991976"/>
            <a:ext cx="4667866" cy="3500899"/>
          </a:xfrm>
          <a:prstGeom prst="rect">
            <a:avLst/>
          </a:prstGeom>
        </p:spPr>
      </p:pic>
      <p:sp>
        <p:nvSpPr>
          <p:cNvPr id="27" name="TextBox 26">
            <a:extLst>
              <a:ext uri="{FF2B5EF4-FFF2-40B4-BE49-F238E27FC236}">
                <a16:creationId xmlns:a16="http://schemas.microsoft.com/office/drawing/2014/main" id="{DCEC25BA-EA7E-4B52-883E-7B67D5E73A2B}"/>
              </a:ext>
            </a:extLst>
          </p:cNvPr>
          <p:cNvSpPr txBox="1"/>
          <p:nvPr/>
        </p:nvSpPr>
        <p:spPr>
          <a:xfrm>
            <a:off x="175532" y="3588263"/>
            <a:ext cx="4885137" cy="2308324"/>
          </a:xfrm>
          <a:prstGeom prst="rect">
            <a:avLst/>
          </a:prstGeom>
          <a:noFill/>
        </p:spPr>
        <p:txBody>
          <a:bodyPr wrap="square">
            <a:spAutoFit/>
          </a:bodyPr>
          <a:lstStyle/>
          <a:p>
            <a:pPr algn="just"/>
            <a:r>
              <a:rPr lang="lv-LV" sz="2400" dirty="0">
                <a:latin typeface="Times New Roman" panose="02020603050405020304" pitchFamily="18" charset="0"/>
                <a:cs typeface="Times New Roman" panose="02020603050405020304" pitchFamily="18" charset="0"/>
              </a:rPr>
              <a:t>Jo lielāks ir datu lauks no ka izvēlēties, jo precīzākus secinājumus par personu ir iespējams izdarīt un jo lielāka var būt to iespējamā ietekme uz analizētās personas turpmāko dzīvi. </a:t>
            </a:r>
          </a:p>
        </p:txBody>
      </p:sp>
    </p:spTree>
    <p:extLst>
      <p:ext uri="{BB962C8B-B14F-4D97-AF65-F5344CB8AC3E}">
        <p14:creationId xmlns:p14="http://schemas.microsoft.com/office/powerpoint/2010/main" val="138245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graphicFrame>
        <p:nvGraphicFramePr>
          <p:cNvPr id="6" name="Satura vietturis 5">
            <a:extLst>
              <a:ext uri="{FF2B5EF4-FFF2-40B4-BE49-F238E27FC236}">
                <a16:creationId xmlns:a16="http://schemas.microsoft.com/office/drawing/2014/main" id="{0AB62082-A33B-488C-8996-86AD5E0D9DBD}"/>
              </a:ext>
            </a:extLst>
          </p:cNvPr>
          <p:cNvGraphicFramePr>
            <a:graphicFrameLocks/>
          </p:cNvGraphicFramePr>
          <p:nvPr>
            <p:extLst>
              <p:ext uri="{D42A27DB-BD31-4B8C-83A1-F6EECF244321}">
                <p14:modId xmlns:p14="http://schemas.microsoft.com/office/powerpoint/2010/main" val="3777283423"/>
              </p:ext>
            </p:extLst>
          </p:nvPr>
        </p:nvGraphicFramePr>
        <p:xfrm>
          <a:off x="618978" y="-8280"/>
          <a:ext cx="12192000" cy="674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601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6E3D44F3-8088-403B-AC94-42C40ABEF50A}"/>
              </a:ext>
            </a:extLst>
          </p:cNvPr>
          <p:cNvSpPr txBox="1"/>
          <p:nvPr/>
        </p:nvSpPr>
        <p:spPr>
          <a:xfrm>
            <a:off x="6096000" y="603995"/>
            <a:ext cx="2180492" cy="769441"/>
          </a:xfrm>
          <a:prstGeom prst="rect">
            <a:avLst/>
          </a:prstGeom>
          <a:noFill/>
        </p:spPr>
        <p:txBody>
          <a:bodyPr wrap="square" rtlCol="0">
            <a:spAutoFit/>
          </a:bodyPr>
          <a:lstStyle/>
          <a:p>
            <a:r>
              <a:rPr lang="lv-LV" sz="4400" b="1" dirty="0">
                <a:latin typeface="Times New Roman" panose="02020603050405020304" pitchFamily="18" charset="0"/>
                <a:cs typeface="Times New Roman" panose="02020603050405020304" pitchFamily="18" charset="0"/>
              </a:rPr>
              <a:t>Mērķis</a:t>
            </a:r>
            <a:endParaRPr lang="en-GB" sz="4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E69F50-520E-4CA5-A0DA-EF118DA716C2}"/>
              </a:ext>
            </a:extLst>
          </p:cNvPr>
          <p:cNvSpPr txBox="1"/>
          <p:nvPr/>
        </p:nvSpPr>
        <p:spPr>
          <a:xfrm>
            <a:off x="2995247" y="1983545"/>
            <a:ext cx="8358553" cy="523220"/>
          </a:xfrm>
          <a:prstGeom prst="rect">
            <a:avLst/>
          </a:prstGeom>
          <a:noFill/>
        </p:spPr>
        <p:txBody>
          <a:bodyPr wrap="square" rtlCol="0">
            <a:spAutoFit/>
          </a:bodyPr>
          <a:lstStyle/>
          <a:p>
            <a:r>
              <a:rPr lang="lv-LV" sz="2800" dirty="0">
                <a:latin typeface="Times New Roman" panose="02020603050405020304" pitchFamily="18" charset="0"/>
                <a:cs typeface="Times New Roman" panose="02020603050405020304" pitchFamily="18" charset="0"/>
              </a:rPr>
              <a:t>Lai apstrādātu personas datus = nepieciešams mērķis</a:t>
            </a:r>
            <a:endParaRPr lang="en-GB"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E07C11-91B2-4963-8E4D-0C27BFD9AF80}"/>
              </a:ext>
            </a:extLst>
          </p:cNvPr>
          <p:cNvSpPr txBox="1"/>
          <p:nvPr/>
        </p:nvSpPr>
        <p:spPr>
          <a:xfrm>
            <a:off x="2995247" y="3308796"/>
            <a:ext cx="8549640" cy="1384995"/>
          </a:xfrm>
          <a:prstGeom prst="rect">
            <a:avLst/>
          </a:prstGeom>
          <a:noFill/>
        </p:spPr>
        <p:txBody>
          <a:bodyPr wrap="square">
            <a:spAutoFit/>
          </a:bodyPr>
          <a:lstStyle/>
          <a:p>
            <a:pPr algn="just"/>
            <a:r>
              <a:rPr lang="lv-LV" sz="2800" dirty="0">
                <a:latin typeface="Times New Roman" panose="02020603050405020304" pitchFamily="18" charset="0"/>
                <a:cs typeface="Times New Roman" panose="02020603050405020304" pitchFamily="18" charset="0"/>
              </a:rPr>
              <a:t>Personas datus var iegūt tikai šā mērķa sasniegšanai nepieciešamā apjomā un lai nepieciešamā apjoma personas datu iegūšanai ir atbilstošs tiesiskais pamats.</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46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6E3D44F3-8088-403B-AC94-42C40ABEF50A}"/>
              </a:ext>
            </a:extLst>
          </p:cNvPr>
          <p:cNvSpPr txBox="1"/>
          <p:nvPr/>
        </p:nvSpPr>
        <p:spPr>
          <a:xfrm>
            <a:off x="4529210" y="877045"/>
            <a:ext cx="5387927" cy="769441"/>
          </a:xfrm>
          <a:prstGeom prst="rect">
            <a:avLst/>
          </a:prstGeom>
          <a:noFill/>
        </p:spPr>
        <p:txBody>
          <a:bodyPr wrap="square" rtlCol="0">
            <a:spAutoFit/>
          </a:bodyPr>
          <a:lstStyle/>
          <a:p>
            <a:r>
              <a:rPr lang="lv-LV" sz="4400" b="1" dirty="0">
                <a:latin typeface="Times New Roman" panose="02020603050405020304" pitchFamily="18" charset="0"/>
                <a:cs typeface="Times New Roman" panose="02020603050405020304" pitchFamily="18" charset="0"/>
              </a:rPr>
              <a:t>Tiesiskais pamats</a:t>
            </a:r>
            <a:endParaRPr lang="en-GB" sz="4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BAB181F-19CB-4A24-AFE1-AC64B4CEB799}"/>
              </a:ext>
            </a:extLst>
          </p:cNvPr>
          <p:cNvSpPr txBox="1"/>
          <p:nvPr/>
        </p:nvSpPr>
        <p:spPr>
          <a:xfrm>
            <a:off x="3126543" y="2090171"/>
            <a:ext cx="8015069" cy="2677656"/>
          </a:xfrm>
          <a:prstGeom prst="rect">
            <a:avLst/>
          </a:prstGeom>
          <a:noFill/>
        </p:spPr>
        <p:txBody>
          <a:bodyPr wrap="square">
            <a:spAutoFit/>
          </a:bodyPr>
          <a:lstStyle/>
          <a:p>
            <a:r>
              <a:rPr lang="lv-LV" sz="2800" dirty="0">
                <a:latin typeface="Times New Roman" panose="02020603050405020304" pitchFamily="18" charset="0"/>
                <a:cs typeface="Times New Roman" panose="02020603050405020304" pitchFamily="18" charset="0"/>
              </a:rPr>
              <a:t>Pamats personas datu apstrādei var būt:</a:t>
            </a:r>
          </a:p>
          <a:p>
            <a:pPr marL="342900" indent="-342900">
              <a:buFont typeface="+mj-lt"/>
              <a:buAutoNum type="arabicPeriod"/>
            </a:pPr>
            <a:r>
              <a:rPr lang="lv-LV" sz="2800" dirty="0">
                <a:latin typeface="Times New Roman" panose="02020603050405020304" pitchFamily="18" charset="0"/>
                <a:cs typeface="Times New Roman" panose="02020603050405020304" pitchFamily="18" charset="0"/>
              </a:rPr>
              <a:t>piekrišana;</a:t>
            </a:r>
          </a:p>
          <a:p>
            <a:pPr marL="342900" indent="-342900">
              <a:buFont typeface="+mj-lt"/>
              <a:buAutoNum type="arabicPeriod"/>
            </a:pPr>
            <a:r>
              <a:rPr lang="lv-LV" sz="2800" dirty="0">
                <a:latin typeface="Times New Roman" panose="02020603050405020304" pitchFamily="18" charset="0"/>
                <a:cs typeface="Times New Roman" panose="02020603050405020304" pitchFamily="18" charset="0"/>
              </a:rPr>
              <a:t>līgums;</a:t>
            </a:r>
          </a:p>
          <a:p>
            <a:pPr marL="342900" indent="-342900">
              <a:buFont typeface="+mj-lt"/>
              <a:buAutoNum type="arabicPeriod"/>
            </a:pP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likums un/vai sabiedrības interese;</a:t>
            </a:r>
          </a:p>
          <a:p>
            <a:pPr marL="342900" indent="-342900">
              <a:buFont typeface="+mj-lt"/>
              <a:buAutoNum type="arabicPeriod"/>
            </a:pP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dzīvības vai veselības glābšana</a:t>
            </a:r>
            <a:r>
              <a:rPr lang="lv-LV" sz="28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Font typeface="+mj-lt"/>
              <a:buAutoNum type="arabicPeriod"/>
            </a:pP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likumīgās intereses.</a:t>
            </a:r>
            <a:endParaRPr lang="lv-LV"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571193"/>
      </p:ext>
    </p:extLst>
  </p:cSld>
  <p:clrMapOvr>
    <a:masterClrMapping/>
  </p:clrMapOvr>
</p:sld>
</file>

<file path=ppt/theme/theme1.xml><?xml version="1.0" encoding="utf-8"?>
<a:theme xmlns:a="http://schemas.openxmlformats.org/drawingml/2006/main" name="Office Theme">
  <a:themeElements>
    <a:clrScheme name="Triecienvilni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891</Words>
  <Application>Microsoft Office PowerPoint</Application>
  <PresentationFormat>Widescreen</PresentationFormat>
  <Paragraphs>111</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Helvetica Neue</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Agita Silniece</dc:creator>
  <cp:lastModifiedBy>Agita Silniece</cp:lastModifiedBy>
  <cp:revision>14</cp:revision>
  <cp:lastPrinted>2021-04-30T08:10:38Z</cp:lastPrinted>
  <dcterms:created xsi:type="dcterms:W3CDTF">2020-11-01T09:43:19Z</dcterms:created>
  <dcterms:modified xsi:type="dcterms:W3CDTF">2021-05-04T16:21:09Z</dcterms:modified>
</cp:coreProperties>
</file>