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61" r:id="rId2"/>
    <p:sldId id="331" r:id="rId3"/>
    <p:sldId id="328" r:id="rId4"/>
    <p:sldId id="355" r:id="rId5"/>
    <p:sldId id="356" r:id="rId6"/>
    <p:sldId id="357" r:id="rId7"/>
    <p:sldId id="358" r:id="rId8"/>
    <p:sldId id="359" r:id="rId9"/>
    <p:sldId id="360" r:id="rId10"/>
    <p:sldId id="259" r:id="rId11"/>
    <p:sldId id="372" r:id="rId12"/>
    <p:sldId id="370" r:id="rId13"/>
    <p:sldId id="373" r:id="rId14"/>
    <p:sldId id="374" r:id="rId15"/>
    <p:sldId id="375" r:id="rId16"/>
    <p:sldId id="368" r:id="rId17"/>
    <p:sldId id="365" r:id="rId18"/>
    <p:sldId id="366" r:id="rId19"/>
    <p:sldId id="367" r:id="rId20"/>
    <p:sldId id="369" r:id="rId21"/>
    <p:sldId id="376" r:id="rId22"/>
  </p:sldIdLst>
  <p:sldSz cx="9144000" cy="6858000" type="screen4x3"/>
  <p:notesSz cx="9926638" cy="6797675"/>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83268" autoAdjust="0"/>
  </p:normalViewPr>
  <p:slideViewPr>
    <p:cSldViewPr>
      <p:cViewPr varScale="1">
        <p:scale>
          <a:sx n="62" d="100"/>
          <a:sy n="62" d="100"/>
        </p:scale>
        <p:origin x="2026"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FE446C-D8F7-440A-B08F-0A9B8F8D174B}"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2E99D8E6-EBFB-483C-AF0D-7315242C21FE}">
      <dgm:prSet custT="1"/>
      <dgm:spPr/>
      <dgm:t>
        <a:bodyPr/>
        <a:lstStyle/>
        <a:p>
          <a:r>
            <a:rPr lang="lv-LV" sz="1500" dirty="0"/>
            <a:t>Pārkāpuma ilgums</a:t>
          </a:r>
          <a:endParaRPr lang="en-US" sz="1500" dirty="0"/>
        </a:p>
      </dgm:t>
    </dgm:pt>
    <dgm:pt modelId="{441632AE-7574-460B-8BFA-88A22E7440E3}" type="parTrans" cxnId="{12263DAD-E55E-4BCC-B435-E6E77ED7D837}">
      <dgm:prSet/>
      <dgm:spPr/>
      <dgm:t>
        <a:bodyPr/>
        <a:lstStyle/>
        <a:p>
          <a:endParaRPr lang="en-US" sz="1500"/>
        </a:p>
      </dgm:t>
    </dgm:pt>
    <dgm:pt modelId="{3F3FEB60-AC94-48A6-82B2-89869D6AB997}" type="sibTrans" cxnId="{12263DAD-E55E-4BCC-B435-E6E77ED7D837}">
      <dgm:prSet/>
      <dgm:spPr/>
      <dgm:t>
        <a:bodyPr/>
        <a:lstStyle/>
        <a:p>
          <a:endParaRPr lang="en-US" sz="1500"/>
        </a:p>
      </dgm:t>
    </dgm:pt>
    <dgm:pt modelId="{819003A8-C21C-45A2-ADEA-F8099541AD83}">
      <dgm:prSet custT="1"/>
      <dgm:spPr/>
      <dgm:t>
        <a:bodyPr/>
        <a:lstStyle/>
        <a:p>
          <a:r>
            <a:rPr lang="lv-LV" sz="1500"/>
            <a:t>Skarto datu subjektu skaits</a:t>
          </a:r>
          <a:endParaRPr lang="en-US" sz="1500"/>
        </a:p>
      </dgm:t>
    </dgm:pt>
    <dgm:pt modelId="{896DAAE5-E377-4557-8B95-266B3856EADC}" type="parTrans" cxnId="{36F8ADD0-CEAE-4028-8A5D-D36C3CBDEBE6}">
      <dgm:prSet/>
      <dgm:spPr/>
      <dgm:t>
        <a:bodyPr/>
        <a:lstStyle/>
        <a:p>
          <a:endParaRPr lang="en-US" sz="1500"/>
        </a:p>
      </dgm:t>
    </dgm:pt>
    <dgm:pt modelId="{4BB310EA-1B78-474B-9DD2-1A0A30E4A365}" type="sibTrans" cxnId="{36F8ADD0-CEAE-4028-8A5D-D36C3CBDEBE6}">
      <dgm:prSet/>
      <dgm:spPr/>
      <dgm:t>
        <a:bodyPr/>
        <a:lstStyle/>
        <a:p>
          <a:endParaRPr lang="en-US" sz="1500"/>
        </a:p>
      </dgm:t>
    </dgm:pt>
    <dgm:pt modelId="{2B828C89-D081-48BA-BC43-8FF496AD9D45}">
      <dgm:prSet custT="1"/>
      <dgm:spPr/>
      <dgm:t>
        <a:bodyPr/>
        <a:lstStyle/>
        <a:p>
          <a:r>
            <a:rPr lang="lv-LV" sz="1500"/>
            <a:t>Skarto personas datu kategoriju skaits</a:t>
          </a:r>
          <a:endParaRPr lang="en-US" sz="1500"/>
        </a:p>
      </dgm:t>
    </dgm:pt>
    <dgm:pt modelId="{BEA82447-3D7C-4C6B-80D6-7F8E35667CC9}" type="parTrans" cxnId="{1189B460-AF96-40D0-ADED-74A2B1F06826}">
      <dgm:prSet/>
      <dgm:spPr/>
      <dgm:t>
        <a:bodyPr/>
        <a:lstStyle/>
        <a:p>
          <a:endParaRPr lang="en-US" sz="1500"/>
        </a:p>
      </dgm:t>
    </dgm:pt>
    <dgm:pt modelId="{9EE62720-C7B5-407B-AE8E-5E40D704E19B}" type="sibTrans" cxnId="{1189B460-AF96-40D0-ADED-74A2B1F06826}">
      <dgm:prSet/>
      <dgm:spPr/>
      <dgm:t>
        <a:bodyPr/>
        <a:lstStyle/>
        <a:p>
          <a:endParaRPr lang="en-US" sz="1500"/>
        </a:p>
      </dgm:t>
    </dgm:pt>
    <dgm:pt modelId="{B13C97E7-CE6B-4945-91CF-3B25DC678D54}">
      <dgm:prSet custT="1"/>
      <dgm:spPr/>
      <dgm:t>
        <a:bodyPr/>
        <a:lstStyle/>
        <a:p>
          <a:r>
            <a:rPr lang="lv-LV" sz="1500"/>
            <a:t>Jebkādi iepriekšēji pārziņa vai apstrādātāja VDAR pārkāpumi</a:t>
          </a:r>
          <a:endParaRPr lang="en-US" sz="1500"/>
        </a:p>
      </dgm:t>
    </dgm:pt>
    <dgm:pt modelId="{E231F0A0-89FF-4D05-AA69-C6E674B76CE5}" type="parTrans" cxnId="{B58EDDFA-C92D-4A7E-9B3F-A162591C214F}">
      <dgm:prSet/>
      <dgm:spPr/>
      <dgm:t>
        <a:bodyPr/>
        <a:lstStyle/>
        <a:p>
          <a:endParaRPr lang="en-US" sz="1500"/>
        </a:p>
      </dgm:t>
    </dgm:pt>
    <dgm:pt modelId="{4C0C3DEE-7E3B-4391-961D-437C9748B05F}" type="sibTrans" cxnId="{B58EDDFA-C92D-4A7E-9B3F-A162591C214F}">
      <dgm:prSet/>
      <dgm:spPr/>
      <dgm:t>
        <a:bodyPr/>
        <a:lstStyle/>
        <a:p>
          <a:endParaRPr lang="en-US" sz="1500"/>
        </a:p>
      </dgm:t>
    </dgm:pt>
    <dgm:pt modelId="{7280D6EA-01AB-40D7-8902-5EF4F55354CB}">
      <dgm:prSet custT="1"/>
      <dgm:spPr/>
      <dgm:t>
        <a:bodyPr/>
        <a:lstStyle/>
        <a:p>
          <a:r>
            <a:rPr lang="lv-LV" sz="1500"/>
            <a:t>Veids, kādā uzraudzības iestāde uzzināja par pārkāpumi</a:t>
          </a:r>
          <a:endParaRPr lang="en-US" sz="1500"/>
        </a:p>
      </dgm:t>
    </dgm:pt>
    <dgm:pt modelId="{45299CE1-F003-451B-BAB3-EB71662065D8}" type="parTrans" cxnId="{196AD5DE-D7E3-44B1-B73B-AD9A1FB87185}">
      <dgm:prSet/>
      <dgm:spPr/>
      <dgm:t>
        <a:bodyPr/>
        <a:lstStyle/>
        <a:p>
          <a:endParaRPr lang="en-US" sz="1500"/>
        </a:p>
      </dgm:t>
    </dgm:pt>
    <dgm:pt modelId="{0B15645A-E3B2-41A2-BF7F-1CCF83FB8359}" type="sibTrans" cxnId="{196AD5DE-D7E3-44B1-B73B-AD9A1FB87185}">
      <dgm:prSet/>
      <dgm:spPr/>
      <dgm:t>
        <a:bodyPr/>
        <a:lstStyle/>
        <a:p>
          <a:endParaRPr lang="en-US" sz="1500"/>
        </a:p>
      </dgm:t>
    </dgm:pt>
    <dgm:pt modelId="{7A573FC5-F57E-4D39-86C7-25778C2D6CB4}">
      <dgm:prSet custT="1"/>
      <dgm:spPr/>
      <dgm:t>
        <a:bodyPr/>
        <a:lstStyle/>
        <a:p>
          <a:r>
            <a:rPr lang="lv-LV" sz="1500"/>
            <a:t>Pārziņa vai apstrādātāja rīcība, lai mazinātu kaitējumu datu subjektam/ pie atbildības saucamā persona labprātīgi atlīdzinājusi zaudējumu vai novērsusi nodarīto kaitējumu</a:t>
          </a:r>
          <a:endParaRPr lang="en-US" sz="1500"/>
        </a:p>
      </dgm:t>
    </dgm:pt>
    <dgm:pt modelId="{2CEAC7C3-6B9E-48A1-8797-A0FC3F05E50F}" type="parTrans" cxnId="{00E6E9D0-7FA1-4B9C-B558-118BBB2F914E}">
      <dgm:prSet/>
      <dgm:spPr/>
      <dgm:t>
        <a:bodyPr/>
        <a:lstStyle/>
        <a:p>
          <a:endParaRPr lang="en-US" sz="1500"/>
        </a:p>
      </dgm:t>
    </dgm:pt>
    <dgm:pt modelId="{7342DE5F-E1DA-403C-A020-4EC94BF64360}" type="sibTrans" cxnId="{00E6E9D0-7FA1-4B9C-B558-118BBB2F914E}">
      <dgm:prSet/>
      <dgm:spPr/>
      <dgm:t>
        <a:bodyPr/>
        <a:lstStyle/>
        <a:p>
          <a:endParaRPr lang="en-US" sz="1500"/>
        </a:p>
      </dgm:t>
    </dgm:pt>
    <dgm:pt modelId="{BFCF4FFE-332E-4D39-8FFA-1383F9F466F1}">
      <dgm:prSet custT="1"/>
      <dgm:spPr/>
      <dgm:t>
        <a:bodyPr/>
        <a:lstStyle/>
        <a:p>
          <a:r>
            <a:rPr lang="lv-LV" sz="1500"/>
            <a:t>Sadarbības pakāpe ar uzraudzības iestādi</a:t>
          </a:r>
          <a:endParaRPr lang="en-US" sz="1500"/>
        </a:p>
      </dgm:t>
    </dgm:pt>
    <dgm:pt modelId="{06E13CF6-5878-4BD3-8FC5-76848F6ABE3B}" type="parTrans" cxnId="{E6BAD302-1766-4604-8C71-C805D0E5381D}">
      <dgm:prSet/>
      <dgm:spPr/>
      <dgm:t>
        <a:bodyPr/>
        <a:lstStyle/>
        <a:p>
          <a:endParaRPr lang="en-US" sz="1500"/>
        </a:p>
      </dgm:t>
    </dgm:pt>
    <dgm:pt modelId="{4E85C8E1-EB8A-49FA-AA43-D96451B17A34}" type="sibTrans" cxnId="{E6BAD302-1766-4604-8C71-C805D0E5381D}">
      <dgm:prSet/>
      <dgm:spPr/>
      <dgm:t>
        <a:bodyPr/>
        <a:lstStyle/>
        <a:p>
          <a:endParaRPr lang="en-US" sz="1500"/>
        </a:p>
      </dgm:t>
    </dgm:pt>
    <dgm:pt modelId="{61AAD8FA-1EFA-4EBF-9A33-BC6402CAC6B5}">
      <dgm:prSet custT="1"/>
      <dgm:spPr/>
      <dgm:t>
        <a:bodyPr/>
        <a:lstStyle/>
        <a:p>
          <a:r>
            <a:rPr lang="lv-LV" sz="1500"/>
            <a:t>Vai uzraudzības iestāde sakarā ar konkrēto pārkāpumu pret pārzini vai apstrādātāju ir vērsusi kādas korektīvās pilnvaras/ prettiesiskā rīcība turpināta, neraugoties uz prasību to izbeigt</a:t>
          </a:r>
          <a:endParaRPr lang="en-US" sz="1500"/>
        </a:p>
      </dgm:t>
    </dgm:pt>
    <dgm:pt modelId="{80F353BE-73CD-4EC1-AEF7-BD2E6B0B1270}" type="parTrans" cxnId="{2F65B054-3825-45ED-8D48-A4FAAB9DF96A}">
      <dgm:prSet/>
      <dgm:spPr/>
      <dgm:t>
        <a:bodyPr/>
        <a:lstStyle/>
        <a:p>
          <a:endParaRPr lang="en-US" sz="1500"/>
        </a:p>
      </dgm:t>
    </dgm:pt>
    <dgm:pt modelId="{2BC7F752-5362-48F1-8401-E3D87AB2EED7}" type="sibTrans" cxnId="{2F65B054-3825-45ED-8D48-A4FAAB9DF96A}">
      <dgm:prSet/>
      <dgm:spPr/>
      <dgm:t>
        <a:bodyPr/>
        <a:lstStyle/>
        <a:p>
          <a:endParaRPr lang="en-US" sz="1500"/>
        </a:p>
      </dgm:t>
    </dgm:pt>
    <dgm:pt modelId="{E55AAE60-5A64-42E2-A00C-B3F34AA4FE05}">
      <dgm:prSet custT="1"/>
      <dgm:spPr/>
      <dgm:t>
        <a:bodyPr/>
        <a:lstStyle/>
        <a:p>
          <a:r>
            <a:rPr lang="lv-LV" sz="1500"/>
            <a:t>Naudas soda individualizācija – efektīvs, samērīgs un atturošs sods</a:t>
          </a:r>
          <a:endParaRPr lang="en-US" sz="1500"/>
        </a:p>
      </dgm:t>
    </dgm:pt>
    <dgm:pt modelId="{3C21A200-FD0A-4FA1-8A19-44CDE0865D5F}" type="parTrans" cxnId="{90F0E648-F242-437A-90C1-99749662FA7E}">
      <dgm:prSet/>
      <dgm:spPr/>
      <dgm:t>
        <a:bodyPr/>
        <a:lstStyle/>
        <a:p>
          <a:endParaRPr lang="en-US" sz="1500"/>
        </a:p>
      </dgm:t>
    </dgm:pt>
    <dgm:pt modelId="{92E1BD47-BAF7-4736-8BAE-FF8139FB4FC7}" type="sibTrans" cxnId="{90F0E648-F242-437A-90C1-99749662FA7E}">
      <dgm:prSet/>
      <dgm:spPr/>
      <dgm:t>
        <a:bodyPr/>
        <a:lstStyle/>
        <a:p>
          <a:endParaRPr lang="en-US" sz="1500"/>
        </a:p>
      </dgm:t>
    </dgm:pt>
    <dgm:pt modelId="{0D6172C4-C0A0-40E9-B908-38AD152F2DE2}" type="pres">
      <dgm:prSet presAssocID="{80FE446C-D8F7-440A-B08F-0A9B8F8D174B}" presName="linear" presStyleCnt="0">
        <dgm:presLayoutVars>
          <dgm:animLvl val="lvl"/>
          <dgm:resizeHandles val="exact"/>
        </dgm:presLayoutVars>
      </dgm:prSet>
      <dgm:spPr/>
    </dgm:pt>
    <dgm:pt modelId="{D7161A86-9C67-47C0-A145-DCA8F77E2D0A}" type="pres">
      <dgm:prSet presAssocID="{2E99D8E6-EBFB-483C-AF0D-7315242C21FE}" presName="parentText" presStyleLbl="node1" presStyleIdx="0" presStyleCnt="9" custLinFactNeighborY="-9132">
        <dgm:presLayoutVars>
          <dgm:chMax val="0"/>
          <dgm:bulletEnabled val="1"/>
        </dgm:presLayoutVars>
      </dgm:prSet>
      <dgm:spPr/>
    </dgm:pt>
    <dgm:pt modelId="{C0960800-2D85-4AD8-BE5D-602E30D3567F}" type="pres">
      <dgm:prSet presAssocID="{3F3FEB60-AC94-48A6-82B2-89869D6AB997}" presName="spacer" presStyleCnt="0"/>
      <dgm:spPr/>
    </dgm:pt>
    <dgm:pt modelId="{34F67BCC-B4A5-4765-8811-350BEC182596}" type="pres">
      <dgm:prSet presAssocID="{819003A8-C21C-45A2-ADEA-F8099541AD83}" presName="parentText" presStyleLbl="node1" presStyleIdx="1" presStyleCnt="9">
        <dgm:presLayoutVars>
          <dgm:chMax val="0"/>
          <dgm:bulletEnabled val="1"/>
        </dgm:presLayoutVars>
      </dgm:prSet>
      <dgm:spPr/>
    </dgm:pt>
    <dgm:pt modelId="{C6FC57FF-CDAB-4649-B20E-A84AFC668A7E}" type="pres">
      <dgm:prSet presAssocID="{4BB310EA-1B78-474B-9DD2-1A0A30E4A365}" presName="spacer" presStyleCnt="0"/>
      <dgm:spPr/>
    </dgm:pt>
    <dgm:pt modelId="{11062F98-6658-40C9-9E6F-010C4189163A}" type="pres">
      <dgm:prSet presAssocID="{2B828C89-D081-48BA-BC43-8FF496AD9D45}" presName="parentText" presStyleLbl="node1" presStyleIdx="2" presStyleCnt="9">
        <dgm:presLayoutVars>
          <dgm:chMax val="0"/>
          <dgm:bulletEnabled val="1"/>
        </dgm:presLayoutVars>
      </dgm:prSet>
      <dgm:spPr/>
    </dgm:pt>
    <dgm:pt modelId="{D7134C97-54A5-4B9F-BBF3-245C52BDCEE0}" type="pres">
      <dgm:prSet presAssocID="{9EE62720-C7B5-407B-AE8E-5E40D704E19B}" presName="spacer" presStyleCnt="0"/>
      <dgm:spPr/>
    </dgm:pt>
    <dgm:pt modelId="{AB06B1B9-3A4D-4D00-850E-B9BF48559954}" type="pres">
      <dgm:prSet presAssocID="{B13C97E7-CE6B-4945-91CF-3B25DC678D54}" presName="parentText" presStyleLbl="node1" presStyleIdx="3" presStyleCnt="9">
        <dgm:presLayoutVars>
          <dgm:chMax val="0"/>
          <dgm:bulletEnabled val="1"/>
        </dgm:presLayoutVars>
      </dgm:prSet>
      <dgm:spPr/>
    </dgm:pt>
    <dgm:pt modelId="{73A3E18C-9B96-460B-8604-E21484DE3499}" type="pres">
      <dgm:prSet presAssocID="{4C0C3DEE-7E3B-4391-961D-437C9748B05F}" presName="spacer" presStyleCnt="0"/>
      <dgm:spPr/>
    </dgm:pt>
    <dgm:pt modelId="{D9629CBF-F1DF-45A3-A58F-FAE117293C39}" type="pres">
      <dgm:prSet presAssocID="{7280D6EA-01AB-40D7-8902-5EF4F55354CB}" presName="parentText" presStyleLbl="node1" presStyleIdx="4" presStyleCnt="9">
        <dgm:presLayoutVars>
          <dgm:chMax val="0"/>
          <dgm:bulletEnabled val="1"/>
        </dgm:presLayoutVars>
      </dgm:prSet>
      <dgm:spPr/>
    </dgm:pt>
    <dgm:pt modelId="{EF4F21EB-CA77-4AF7-9AAF-FBDB80179606}" type="pres">
      <dgm:prSet presAssocID="{0B15645A-E3B2-41A2-BF7F-1CCF83FB8359}" presName="spacer" presStyleCnt="0"/>
      <dgm:spPr/>
    </dgm:pt>
    <dgm:pt modelId="{744FD235-DD10-4009-AC1B-F389E508DA33}" type="pres">
      <dgm:prSet presAssocID="{7A573FC5-F57E-4D39-86C7-25778C2D6CB4}" presName="parentText" presStyleLbl="node1" presStyleIdx="5" presStyleCnt="9">
        <dgm:presLayoutVars>
          <dgm:chMax val="0"/>
          <dgm:bulletEnabled val="1"/>
        </dgm:presLayoutVars>
      </dgm:prSet>
      <dgm:spPr/>
    </dgm:pt>
    <dgm:pt modelId="{CBBBC63B-E3EA-42B6-A0D0-02CD4DF943E7}" type="pres">
      <dgm:prSet presAssocID="{7342DE5F-E1DA-403C-A020-4EC94BF64360}" presName="spacer" presStyleCnt="0"/>
      <dgm:spPr/>
    </dgm:pt>
    <dgm:pt modelId="{A16F218A-AEB1-439B-AE52-AA61055A4480}" type="pres">
      <dgm:prSet presAssocID="{BFCF4FFE-332E-4D39-8FFA-1383F9F466F1}" presName="parentText" presStyleLbl="node1" presStyleIdx="6" presStyleCnt="9">
        <dgm:presLayoutVars>
          <dgm:chMax val="0"/>
          <dgm:bulletEnabled val="1"/>
        </dgm:presLayoutVars>
      </dgm:prSet>
      <dgm:spPr/>
    </dgm:pt>
    <dgm:pt modelId="{B2F842C2-A996-4D19-A5F9-10B9729603EA}" type="pres">
      <dgm:prSet presAssocID="{4E85C8E1-EB8A-49FA-AA43-D96451B17A34}" presName="spacer" presStyleCnt="0"/>
      <dgm:spPr/>
    </dgm:pt>
    <dgm:pt modelId="{C2CD4233-0F87-4001-84C7-66CB9FE2A550}" type="pres">
      <dgm:prSet presAssocID="{61AAD8FA-1EFA-4EBF-9A33-BC6402CAC6B5}" presName="parentText" presStyleLbl="node1" presStyleIdx="7" presStyleCnt="9">
        <dgm:presLayoutVars>
          <dgm:chMax val="0"/>
          <dgm:bulletEnabled val="1"/>
        </dgm:presLayoutVars>
      </dgm:prSet>
      <dgm:spPr/>
    </dgm:pt>
    <dgm:pt modelId="{0342811D-38A7-4AB5-966B-9F61DCA14975}" type="pres">
      <dgm:prSet presAssocID="{2BC7F752-5362-48F1-8401-E3D87AB2EED7}" presName="spacer" presStyleCnt="0"/>
      <dgm:spPr/>
    </dgm:pt>
    <dgm:pt modelId="{86749F5A-172C-4EAF-807F-F578207CF668}" type="pres">
      <dgm:prSet presAssocID="{E55AAE60-5A64-42E2-A00C-B3F34AA4FE05}" presName="parentText" presStyleLbl="node1" presStyleIdx="8" presStyleCnt="9">
        <dgm:presLayoutVars>
          <dgm:chMax val="0"/>
          <dgm:bulletEnabled val="1"/>
        </dgm:presLayoutVars>
      </dgm:prSet>
      <dgm:spPr/>
    </dgm:pt>
  </dgm:ptLst>
  <dgm:cxnLst>
    <dgm:cxn modelId="{E6BAD302-1766-4604-8C71-C805D0E5381D}" srcId="{80FE446C-D8F7-440A-B08F-0A9B8F8D174B}" destId="{BFCF4FFE-332E-4D39-8FFA-1383F9F466F1}" srcOrd="6" destOrd="0" parTransId="{06E13CF6-5878-4BD3-8FC5-76848F6ABE3B}" sibTransId="{4E85C8E1-EB8A-49FA-AA43-D96451B17A34}"/>
    <dgm:cxn modelId="{E6A5B126-CFDD-4D2C-9D79-F200385C2E39}" type="presOf" srcId="{2B828C89-D081-48BA-BC43-8FF496AD9D45}" destId="{11062F98-6658-40C9-9E6F-010C4189163A}" srcOrd="0" destOrd="0" presId="urn:microsoft.com/office/officeart/2005/8/layout/vList2"/>
    <dgm:cxn modelId="{909B712E-BBA4-4F13-A7FC-1D43E95690B2}" type="presOf" srcId="{B13C97E7-CE6B-4945-91CF-3B25DC678D54}" destId="{AB06B1B9-3A4D-4D00-850E-B9BF48559954}" srcOrd="0" destOrd="0" presId="urn:microsoft.com/office/officeart/2005/8/layout/vList2"/>
    <dgm:cxn modelId="{1189B460-AF96-40D0-ADED-74A2B1F06826}" srcId="{80FE446C-D8F7-440A-B08F-0A9B8F8D174B}" destId="{2B828C89-D081-48BA-BC43-8FF496AD9D45}" srcOrd="2" destOrd="0" parTransId="{BEA82447-3D7C-4C6B-80D6-7F8E35667CC9}" sibTransId="{9EE62720-C7B5-407B-AE8E-5E40D704E19B}"/>
    <dgm:cxn modelId="{90F0E648-F242-437A-90C1-99749662FA7E}" srcId="{80FE446C-D8F7-440A-B08F-0A9B8F8D174B}" destId="{E55AAE60-5A64-42E2-A00C-B3F34AA4FE05}" srcOrd="8" destOrd="0" parTransId="{3C21A200-FD0A-4FA1-8A19-44CDE0865D5F}" sibTransId="{92E1BD47-BAF7-4736-8BAE-FF8139FB4FC7}"/>
    <dgm:cxn modelId="{2F65B054-3825-45ED-8D48-A4FAAB9DF96A}" srcId="{80FE446C-D8F7-440A-B08F-0A9B8F8D174B}" destId="{61AAD8FA-1EFA-4EBF-9A33-BC6402CAC6B5}" srcOrd="7" destOrd="0" parTransId="{80F353BE-73CD-4EC1-AEF7-BD2E6B0B1270}" sibTransId="{2BC7F752-5362-48F1-8401-E3D87AB2EED7}"/>
    <dgm:cxn modelId="{8A3EC08B-9B97-4CFD-ABD9-E6A149055BF2}" type="presOf" srcId="{E55AAE60-5A64-42E2-A00C-B3F34AA4FE05}" destId="{86749F5A-172C-4EAF-807F-F578207CF668}" srcOrd="0" destOrd="0" presId="urn:microsoft.com/office/officeart/2005/8/layout/vList2"/>
    <dgm:cxn modelId="{C1DB9295-F442-4592-BB6C-A12ED493BAEA}" type="presOf" srcId="{61AAD8FA-1EFA-4EBF-9A33-BC6402CAC6B5}" destId="{C2CD4233-0F87-4001-84C7-66CB9FE2A550}" srcOrd="0" destOrd="0" presId="urn:microsoft.com/office/officeart/2005/8/layout/vList2"/>
    <dgm:cxn modelId="{F482349D-6A2D-4A86-8B32-84D56930DBB8}" type="presOf" srcId="{819003A8-C21C-45A2-ADEA-F8099541AD83}" destId="{34F67BCC-B4A5-4765-8811-350BEC182596}" srcOrd="0" destOrd="0" presId="urn:microsoft.com/office/officeart/2005/8/layout/vList2"/>
    <dgm:cxn modelId="{12263DAD-E55E-4BCC-B435-E6E77ED7D837}" srcId="{80FE446C-D8F7-440A-B08F-0A9B8F8D174B}" destId="{2E99D8E6-EBFB-483C-AF0D-7315242C21FE}" srcOrd="0" destOrd="0" parTransId="{441632AE-7574-460B-8BFA-88A22E7440E3}" sibTransId="{3F3FEB60-AC94-48A6-82B2-89869D6AB997}"/>
    <dgm:cxn modelId="{15307BCA-770D-432C-82F9-9A5A6EBB03F6}" type="presOf" srcId="{7280D6EA-01AB-40D7-8902-5EF4F55354CB}" destId="{D9629CBF-F1DF-45A3-A58F-FAE117293C39}" srcOrd="0" destOrd="0" presId="urn:microsoft.com/office/officeart/2005/8/layout/vList2"/>
    <dgm:cxn modelId="{A55381CE-F105-4314-801D-43AD0376F26A}" type="presOf" srcId="{2E99D8E6-EBFB-483C-AF0D-7315242C21FE}" destId="{D7161A86-9C67-47C0-A145-DCA8F77E2D0A}" srcOrd="0" destOrd="0" presId="urn:microsoft.com/office/officeart/2005/8/layout/vList2"/>
    <dgm:cxn modelId="{1284F0CE-F7F4-45AA-A24D-AA5115ED684E}" type="presOf" srcId="{80FE446C-D8F7-440A-B08F-0A9B8F8D174B}" destId="{0D6172C4-C0A0-40E9-B908-38AD152F2DE2}" srcOrd="0" destOrd="0" presId="urn:microsoft.com/office/officeart/2005/8/layout/vList2"/>
    <dgm:cxn modelId="{36F8ADD0-CEAE-4028-8A5D-D36C3CBDEBE6}" srcId="{80FE446C-D8F7-440A-B08F-0A9B8F8D174B}" destId="{819003A8-C21C-45A2-ADEA-F8099541AD83}" srcOrd="1" destOrd="0" parTransId="{896DAAE5-E377-4557-8B95-266B3856EADC}" sibTransId="{4BB310EA-1B78-474B-9DD2-1A0A30E4A365}"/>
    <dgm:cxn modelId="{00E6E9D0-7FA1-4B9C-B558-118BBB2F914E}" srcId="{80FE446C-D8F7-440A-B08F-0A9B8F8D174B}" destId="{7A573FC5-F57E-4D39-86C7-25778C2D6CB4}" srcOrd="5" destOrd="0" parTransId="{2CEAC7C3-6B9E-48A1-8797-A0FC3F05E50F}" sibTransId="{7342DE5F-E1DA-403C-A020-4EC94BF64360}"/>
    <dgm:cxn modelId="{196AD5DE-D7E3-44B1-B73B-AD9A1FB87185}" srcId="{80FE446C-D8F7-440A-B08F-0A9B8F8D174B}" destId="{7280D6EA-01AB-40D7-8902-5EF4F55354CB}" srcOrd="4" destOrd="0" parTransId="{45299CE1-F003-451B-BAB3-EB71662065D8}" sibTransId="{0B15645A-E3B2-41A2-BF7F-1CCF83FB8359}"/>
    <dgm:cxn modelId="{1D8266F9-7373-4EA6-B767-7BB7016F7C96}" type="presOf" srcId="{7A573FC5-F57E-4D39-86C7-25778C2D6CB4}" destId="{744FD235-DD10-4009-AC1B-F389E508DA33}" srcOrd="0" destOrd="0" presId="urn:microsoft.com/office/officeart/2005/8/layout/vList2"/>
    <dgm:cxn modelId="{B58EDDFA-C92D-4A7E-9B3F-A162591C214F}" srcId="{80FE446C-D8F7-440A-B08F-0A9B8F8D174B}" destId="{B13C97E7-CE6B-4945-91CF-3B25DC678D54}" srcOrd="3" destOrd="0" parTransId="{E231F0A0-89FF-4D05-AA69-C6E674B76CE5}" sibTransId="{4C0C3DEE-7E3B-4391-961D-437C9748B05F}"/>
    <dgm:cxn modelId="{7B2B6DFD-5356-4230-9E18-E9D84DC6D9A3}" type="presOf" srcId="{BFCF4FFE-332E-4D39-8FFA-1383F9F466F1}" destId="{A16F218A-AEB1-439B-AE52-AA61055A4480}" srcOrd="0" destOrd="0" presId="urn:microsoft.com/office/officeart/2005/8/layout/vList2"/>
    <dgm:cxn modelId="{1A4C0E3F-8D14-49A8-BB09-4C11A3C2DF3F}" type="presParOf" srcId="{0D6172C4-C0A0-40E9-B908-38AD152F2DE2}" destId="{D7161A86-9C67-47C0-A145-DCA8F77E2D0A}" srcOrd="0" destOrd="0" presId="urn:microsoft.com/office/officeart/2005/8/layout/vList2"/>
    <dgm:cxn modelId="{8E6E6CDF-06FF-4348-8F69-A5363791A64B}" type="presParOf" srcId="{0D6172C4-C0A0-40E9-B908-38AD152F2DE2}" destId="{C0960800-2D85-4AD8-BE5D-602E30D3567F}" srcOrd="1" destOrd="0" presId="urn:microsoft.com/office/officeart/2005/8/layout/vList2"/>
    <dgm:cxn modelId="{062166D2-F516-4C6C-958E-C110CF75E281}" type="presParOf" srcId="{0D6172C4-C0A0-40E9-B908-38AD152F2DE2}" destId="{34F67BCC-B4A5-4765-8811-350BEC182596}" srcOrd="2" destOrd="0" presId="urn:microsoft.com/office/officeart/2005/8/layout/vList2"/>
    <dgm:cxn modelId="{6F22E511-D61E-4535-B50E-4414E42812A6}" type="presParOf" srcId="{0D6172C4-C0A0-40E9-B908-38AD152F2DE2}" destId="{C6FC57FF-CDAB-4649-B20E-A84AFC668A7E}" srcOrd="3" destOrd="0" presId="urn:microsoft.com/office/officeart/2005/8/layout/vList2"/>
    <dgm:cxn modelId="{F83E1FBE-568B-4D9E-8841-9F2FB19E6461}" type="presParOf" srcId="{0D6172C4-C0A0-40E9-B908-38AD152F2DE2}" destId="{11062F98-6658-40C9-9E6F-010C4189163A}" srcOrd="4" destOrd="0" presId="urn:microsoft.com/office/officeart/2005/8/layout/vList2"/>
    <dgm:cxn modelId="{39AA290F-E6AD-43BA-B81D-9988799E22EA}" type="presParOf" srcId="{0D6172C4-C0A0-40E9-B908-38AD152F2DE2}" destId="{D7134C97-54A5-4B9F-BBF3-245C52BDCEE0}" srcOrd="5" destOrd="0" presId="urn:microsoft.com/office/officeart/2005/8/layout/vList2"/>
    <dgm:cxn modelId="{11F74ED2-97CF-4550-8E24-F2B36088488A}" type="presParOf" srcId="{0D6172C4-C0A0-40E9-B908-38AD152F2DE2}" destId="{AB06B1B9-3A4D-4D00-850E-B9BF48559954}" srcOrd="6" destOrd="0" presId="urn:microsoft.com/office/officeart/2005/8/layout/vList2"/>
    <dgm:cxn modelId="{23074A8B-911F-426D-8377-03945498FBEB}" type="presParOf" srcId="{0D6172C4-C0A0-40E9-B908-38AD152F2DE2}" destId="{73A3E18C-9B96-460B-8604-E21484DE3499}" srcOrd="7" destOrd="0" presId="urn:microsoft.com/office/officeart/2005/8/layout/vList2"/>
    <dgm:cxn modelId="{AC0EB301-5130-4595-8834-CDE364B5D9E0}" type="presParOf" srcId="{0D6172C4-C0A0-40E9-B908-38AD152F2DE2}" destId="{D9629CBF-F1DF-45A3-A58F-FAE117293C39}" srcOrd="8" destOrd="0" presId="urn:microsoft.com/office/officeart/2005/8/layout/vList2"/>
    <dgm:cxn modelId="{1FCD0525-96D8-4A1B-A5A0-7ECE0E481DF5}" type="presParOf" srcId="{0D6172C4-C0A0-40E9-B908-38AD152F2DE2}" destId="{EF4F21EB-CA77-4AF7-9AAF-FBDB80179606}" srcOrd="9" destOrd="0" presId="urn:microsoft.com/office/officeart/2005/8/layout/vList2"/>
    <dgm:cxn modelId="{DD5F75D5-0088-4E28-9FA1-343A61AD722C}" type="presParOf" srcId="{0D6172C4-C0A0-40E9-B908-38AD152F2DE2}" destId="{744FD235-DD10-4009-AC1B-F389E508DA33}" srcOrd="10" destOrd="0" presId="urn:microsoft.com/office/officeart/2005/8/layout/vList2"/>
    <dgm:cxn modelId="{69103DDF-F841-4DDC-AD13-68DCB0579599}" type="presParOf" srcId="{0D6172C4-C0A0-40E9-B908-38AD152F2DE2}" destId="{CBBBC63B-E3EA-42B6-A0D0-02CD4DF943E7}" srcOrd="11" destOrd="0" presId="urn:microsoft.com/office/officeart/2005/8/layout/vList2"/>
    <dgm:cxn modelId="{A5C27711-4F85-4E93-83A9-09FD96B269D6}" type="presParOf" srcId="{0D6172C4-C0A0-40E9-B908-38AD152F2DE2}" destId="{A16F218A-AEB1-439B-AE52-AA61055A4480}" srcOrd="12" destOrd="0" presId="urn:microsoft.com/office/officeart/2005/8/layout/vList2"/>
    <dgm:cxn modelId="{D106D32A-20FC-4125-8BFE-1F204494A81E}" type="presParOf" srcId="{0D6172C4-C0A0-40E9-B908-38AD152F2DE2}" destId="{B2F842C2-A996-4D19-A5F9-10B9729603EA}" srcOrd="13" destOrd="0" presId="urn:microsoft.com/office/officeart/2005/8/layout/vList2"/>
    <dgm:cxn modelId="{B04E9444-FB82-4095-A2B3-9111292B4F9F}" type="presParOf" srcId="{0D6172C4-C0A0-40E9-B908-38AD152F2DE2}" destId="{C2CD4233-0F87-4001-84C7-66CB9FE2A550}" srcOrd="14" destOrd="0" presId="urn:microsoft.com/office/officeart/2005/8/layout/vList2"/>
    <dgm:cxn modelId="{CE2C643A-C6B9-46E2-A73F-8130B303C728}" type="presParOf" srcId="{0D6172C4-C0A0-40E9-B908-38AD152F2DE2}" destId="{0342811D-38A7-4AB5-966B-9F61DCA14975}" srcOrd="15" destOrd="0" presId="urn:microsoft.com/office/officeart/2005/8/layout/vList2"/>
    <dgm:cxn modelId="{E6EC76C8-24A2-4602-9B3D-5E228C6721C9}" type="presParOf" srcId="{0D6172C4-C0A0-40E9-B908-38AD152F2DE2}" destId="{86749F5A-172C-4EAF-807F-F578207CF668}" srcOrd="16" destOrd="0" presId="urn:microsoft.com/office/officeart/2005/8/layout/vList2"/>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61A86-9C67-47C0-A145-DCA8F77E2D0A}">
      <dsp:nvSpPr>
        <dsp:cNvPr id="0" name=""/>
        <dsp:cNvSpPr/>
      </dsp:nvSpPr>
      <dsp:spPr>
        <a:xfrm>
          <a:off x="0" y="0"/>
          <a:ext cx="8056527" cy="51151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lv-LV" sz="1500" kern="1200" dirty="0"/>
            <a:t>Pārkāpuma ilgums</a:t>
          </a:r>
          <a:endParaRPr lang="en-US" sz="1500" kern="1200" dirty="0"/>
        </a:p>
      </dsp:txBody>
      <dsp:txXfrm>
        <a:off x="24970" y="24970"/>
        <a:ext cx="8006587" cy="461574"/>
      </dsp:txXfrm>
    </dsp:sp>
    <dsp:sp modelId="{34F67BCC-B4A5-4765-8811-350BEC182596}">
      <dsp:nvSpPr>
        <dsp:cNvPr id="0" name=""/>
        <dsp:cNvSpPr/>
      </dsp:nvSpPr>
      <dsp:spPr>
        <a:xfrm>
          <a:off x="0" y="525341"/>
          <a:ext cx="8056527" cy="51151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lv-LV" sz="1500" kern="1200"/>
            <a:t>Skarto datu subjektu skaits</a:t>
          </a:r>
          <a:endParaRPr lang="en-US" sz="1500" kern="1200"/>
        </a:p>
      </dsp:txBody>
      <dsp:txXfrm>
        <a:off x="24970" y="550311"/>
        <a:ext cx="8006587" cy="461574"/>
      </dsp:txXfrm>
    </dsp:sp>
    <dsp:sp modelId="{11062F98-6658-40C9-9E6F-010C4189163A}">
      <dsp:nvSpPr>
        <dsp:cNvPr id="0" name=""/>
        <dsp:cNvSpPr/>
      </dsp:nvSpPr>
      <dsp:spPr>
        <a:xfrm>
          <a:off x="0" y="1049526"/>
          <a:ext cx="8056527" cy="51151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lv-LV" sz="1500" kern="1200"/>
            <a:t>Skarto personas datu kategoriju skaits</a:t>
          </a:r>
          <a:endParaRPr lang="en-US" sz="1500" kern="1200"/>
        </a:p>
      </dsp:txBody>
      <dsp:txXfrm>
        <a:off x="24970" y="1074496"/>
        <a:ext cx="8006587" cy="461574"/>
      </dsp:txXfrm>
    </dsp:sp>
    <dsp:sp modelId="{AB06B1B9-3A4D-4D00-850E-B9BF48559954}">
      <dsp:nvSpPr>
        <dsp:cNvPr id="0" name=""/>
        <dsp:cNvSpPr/>
      </dsp:nvSpPr>
      <dsp:spPr>
        <a:xfrm>
          <a:off x="0" y="1573711"/>
          <a:ext cx="8056527" cy="51151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lv-LV" sz="1500" kern="1200"/>
            <a:t>Jebkādi iepriekšēji pārziņa vai apstrādātāja VDAR pārkāpumi</a:t>
          </a:r>
          <a:endParaRPr lang="en-US" sz="1500" kern="1200"/>
        </a:p>
      </dsp:txBody>
      <dsp:txXfrm>
        <a:off x="24970" y="1598681"/>
        <a:ext cx="8006587" cy="461574"/>
      </dsp:txXfrm>
    </dsp:sp>
    <dsp:sp modelId="{D9629CBF-F1DF-45A3-A58F-FAE117293C39}">
      <dsp:nvSpPr>
        <dsp:cNvPr id="0" name=""/>
        <dsp:cNvSpPr/>
      </dsp:nvSpPr>
      <dsp:spPr>
        <a:xfrm>
          <a:off x="0" y="2097895"/>
          <a:ext cx="8056527" cy="51151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lv-LV" sz="1500" kern="1200"/>
            <a:t>Veids, kādā uzraudzības iestāde uzzināja par pārkāpumi</a:t>
          </a:r>
          <a:endParaRPr lang="en-US" sz="1500" kern="1200"/>
        </a:p>
      </dsp:txBody>
      <dsp:txXfrm>
        <a:off x="24970" y="2122865"/>
        <a:ext cx="8006587" cy="461574"/>
      </dsp:txXfrm>
    </dsp:sp>
    <dsp:sp modelId="{744FD235-DD10-4009-AC1B-F389E508DA33}">
      <dsp:nvSpPr>
        <dsp:cNvPr id="0" name=""/>
        <dsp:cNvSpPr/>
      </dsp:nvSpPr>
      <dsp:spPr>
        <a:xfrm>
          <a:off x="0" y="2622080"/>
          <a:ext cx="8056527" cy="51151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lv-LV" sz="1500" kern="1200"/>
            <a:t>Pārziņa vai apstrādātāja rīcība, lai mazinātu kaitējumu datu subjektam/ pie atbildības saucamā persona labprātīgi atlīdzinājusi zaudējumu vai novērsusi nodarīto kaitējumu</a:t>
          </a:r>
          <a:endParaRPr lang="en-US" sz="1500" kern="1200"/>
        </a:p>
      </dsp:txBody>
      <dsp:txXfrm>
        <a:off x="24970" y="2647050"/>
        <a:ext cx="8006587" cy="461574"/>
      </dsp:txXfrm>
    </dsp:sp>
    <dsp:sp modelId="{A16F218A-AEB1-439B-AE52-AA61055A4480}">
      <dsp:nvSpPr>
        <dsp:cNvPr id="0" name=""/>
        <dsp:cNvSpPr/>
      </dsp:nvSpPr>
      <dsp:spPr>
        <a:xfrm>
          <a:off x="0" y="3146265"/>
          <a:ext cx="8056527" cy="51151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lv-LV" sz="1500" kern="1200"/>
            <a:t>Sadarbības pakāpe ar uzraudzības iestādi</a:t>
          </a:r>
          <a:endParaRPr lang="en-US" sz="1500" kern="1200"/>
        </a:p>
      </dsp:txBody>
      <dsp:txXfrm>
        <a:off x="24970" y="3171235"/>
        <a:ext cx="8006587" cy="461574"/>
      </dsp:txXfrm>
    </dsp:sp>
    <dsp:sp modelId="{C2CD4233-0F87-4001-84C7-66CB9FE2A550}">
      <dsp:nvSpPr>
        <dsp:cNvPr id="0" name=""/>
        <dsp:cNvSpPr/>
      </dsp:nvSpPr>
      <dsp:spPr>
        <a:xfrm>
          <a:off x="0" y="3670449"/>
          <a:ext cx="8056527" cy="51151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lv-LV" sz="1500" kern="1200"/>
            <a:t>Vai uzraudzības iestāde sakarā ar konkrēto pārkāpumu pret pārzini vai apstrādātāju ir vērsusi kādas korektīvās pilnvaras/ prettiesiskā rīcība turpināta, neraugoties uz prasību to izbeigt</a:t>
          </a:r>
          <a:endParaRPr lang="en-US" sz="1500" kern="1200"/>
        </a:p>
      </dsp:txBody>
      <dsp:txXfrm>
        <a:off x="24970" y="3695419"/>
        <a:ext cx="8006587" cy="461574"/>
      </dsp:txXfrm>
    </dsp:sp>
    <dsp:sp modelId="{86749F5A-172C-4EAF-807F-F578207CF668}">
      <dsp:nvSpPr>
        <dsp:cNvPr id="0" name=""/>
        <dsp:cNvSpPr/>
      </dsp:nvSpPr>
      <dsp:spPr>
        <a:xfrm>
          <a:off x="0" y="4194634"/>
          <a:ext cx="8056527" cy="51151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lv-LV" sz="1500" kern="1200"/>
            <a:t>Naudas soda individualizācija – efektīvs, samērīgs un atturošs sods</a:t>
          </a:r>
          <a:endParaRPr lang="en-US" sz="1500" kern="1200"/>
        </a:p>
      </dsp:txBody>
      <dsp:txXfrm>
        <a:off x="24970" y="4219604"/>
        <a:ext cx="8006587" cy="4615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7D8B0190-AB26-45BA-9728-4B31236091C6}" type="datetimeFigureOut">
              <a:rPr lang="lv-LV" smtClean="0"/>
              <a:t>27.07.2022</a:t>
            </a:fld>
            <a:endParaRPr lang="lv-LV"/>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1B279CF9-1BEB-4BD2-BFB6-79C9D6052C24}" type="slidenum">
              <a:rPr lang="lv-LV" smtClean="0"/>
              <a:t>‹#›</a:t>
            </a:fld>
            <a:endParaRPr lang="lv-LV"/>
          </a:p>
        </p:txBody>
      </p:sp>
    </p:spTree>
    <p:extLst>
      <p:ext uri="{BB962C8B-B14F-4D97-AF65-F5344CB8AC3E}">
        <p14:creationId xmlns:p14="http://schemas.microsoft.com/office/powerpoint/2010/main" val="4175990985"/>
      </p:ext>
    </p:extLst>
  </p:cSld>
  <p:clrMap bg1="lt1" tx1="dk1" bg2="lt2" tx2="dk2" accent1="accent1" accent2="accent2" accent3="accent3" accent4="accent4" accent5="accent5" accent6="accent6" hlink="hlink" folHlink="folHlink"/>
  <p:notesStyle>
    <a:lvl1pPr marL="0" algn="l" defTabSz="939575" rtl="0" eaLnBrk="1" latinLnBrk="0" hangingPunct="1">
      <a:defRPr sz="1200" kern="1200">
        <a:solidFill>
          <a:schemeClr val="tx1"/>
        </a:solidFill>
        <a:latin typeface="+mn-lt"/>
        <a:ea typeface="+mn-ea"/>
        <a:cs typeface="+mn-cs"/>
      </a:defRPr>
    </a:lvl1pPr>
    <a:lvl2pPr marL="469788" algn="l" defTabSz="939575" rtl="0" eaLnBrk="1" latinLnBrk="0" hangingPunct="1">
      <a:defRPr sz="1200" kern="1200">
        <a:solidFill>
          <a:schemeClr val="tx1"/>
        </a:solidFill>
        <a:latin typeface="+mn-lt"/>
        <a:ea typeface="+mn-ea"/>
        <a:cs typeface="+mn-cs"/>
      </a:defRPr>
    </a:lvl2pPr>
    <a:lvl3pPr marL="939575" algn="l" defTabSz="939575" rtl="0" eaLnBrk="1" latinLnBrk="0" hangingPunct="1">
      <a:defRPr sz="1200" kern="1200">
        <a:solidFill>
          <a:schemeClr val="tx1"/>
        </a:solidFill>
        <a:latin typeface="+mn-lt"/>
        <a:ea typeface="+mn-ea"/>
        <a:cs typeface="+mn-cs"/>
      </a:defRPr>
    </a:lvl3pPr>
    <a:lvl4pPr marL="1409365" algn="l" defTabSz="939575" rtl="0" eaLnBrk="1" latinLnBrk="0" hangingPunct="1">
      <a:defRPr sz="1200" kern="1200">
        <a:solidFill>
          <a:schemeClr val="tx1"/>
        </a:solidFill>
        <a:latin typeface="+mn-lt"/>
        <a:ea typeface="+mn-ea"/>
        <a:cs typeface="+mn-cs"/>
      </a:defRPr>
    </a:lvl4pPr>
    <a:lvl5pPr marL="1879152" algn="l" defTabSz="939575" rtl="0" eaLnBrk="1" latinLnBrk="0" hangingPunct="1">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1B279CF9-1BEB-4BD2-BFB6-79C9D6052C24}" type="slidenum">
              <a:rPr lang="lv-LV" smtClean="0"/>
              <a:t>2</a:t>
            </a:fld>
            <a:endParaRPr lang="lv-LV"/>
          </a:p>
        </p:txBody>
      </p:sp>
    </p:spTree>
    <p:extLst>
      <p:ext uri="{BB962C8B-B14F-4D97-AF65-F5344CB8AC3E}">
        <p14:creationId xmlns:p14="http://schemas.microsoft.com/office/powerpoint/2010/main" val="3967758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200" b="0" dirty="0">
                <a:latin typeface="Times New Roman" pitchFamily="18" charset="0"/>
                <a:cs typeface="Times New Roman" pitchFamily="18" charset="0"/>
              </a:rPr>
              <a:t>29.panta datu aizsardzības darba grupas Pamatnostādnes administratīvo naudas sodu piemērošanai un noteikšanai Regulas 2016/679 vajadzībām, pieņemtas 2017. gada 3. oktobrī </a:t>
            </a:r>
            <a:endParaRPr lang="lv-LV" b="0" dirty="0"/>
          </a:p>
          <a:p>
            <a:pPr marL="228600" indent="-228600">
              <a:buAutoNum type="arabicParenR"/>
            </a:pPr>
            <a:r>
              <a:rPr lang="lv-LV" b="0" dirty="0"/>
              <a:t>AAL – Administratīvās atbildības likums, AAL 20., 21. pants nosaka atbildību mīkstinošos un pastiprinošos apstākļus</a:t>
            </a:r>
          </a:p>
          <a:p>
            <a:pPr marL="228600" indent="-228600">
              <a:buAutoNum type="arabicParenR"/>
            </a:pPr>
            <a:r>
              <a:rPr lang="lv-LV" b="0" dirty="0"/>
              <a:t>ASL - </a:t>
            </a:r>
            <a:r>
              <a:rPr lang="lv-LV" b="0" i="0" dirty="0">
                <a:solidFill>
                  <a:srgbClr val="414142"/>
                </a:solidFill>
                <a:effectLst/>
                <a:latin typeface="Arial" panose="020B0604020202020204" pitchFamily="34" charset="0"/>
              </a:rPr>
              <a:t>Administratīvo sodu likums par pārkāpumiem pārvaldes, sabiedriskās kārtības un valsts valodas lietošanas jomā –Par informācijas nesniegšanu, nepienācīgu sniegšanu vai nepatiesas informācijas sniegšanu</a:t>
            </a:r>
            <a:endParaRPr lang="lv-LV" b="0" dirty="0"/>
          </a:p>
          <a:p>
            <a:pPr marL="228600" indent="-228600">
              <a:buAutoNum type="arabicParenR"/>
            </a:pPr>
            <a:endParaRPr lang="lv-LV" dirty="0"/>
          </a:p>
        </p:txBody>
      </p:sp>
      <p:sp>
        <p:nvSpPr>
          <p:cNvPr id="4" name="Slaida numura vietturis 3"/>
          <p:cNvSpPr>
            <a:spLocks noGrp="1"/>
          </p:cNvSpPr>
          <p:nvPr>
            <p:ph type="sldNum" sz="quarter" idx="5"/>
          </p:nvPr>
        </p:nvSpPr>
        <p:spPr/>
        <p:txBody>
          <a:bodyPr/>
          <a:lstStyle/>
          <a:p>
            <a:fld id="{1B279CF9-1BEB-4BD2-BFB6-79C9D6052C24}" type="slidenum">
              <a:rPr lang="lv-LV" smtClean="0"/>
              <a:t>12</a:t>
            </a:fld>
            <a:endParaRPr lang="lv-LV"/>
          </a:p>
        </p:txBody>
      </p:sp>
    </p:spTree>
    <p:extLst>
      <p:ext uri="{BB962C8B-B14F-4D97-AF65-F5344CB8AC3E}">
        <p14:creationId xmlns:p14="http://schemas.microsoft.com/office/powerpoint/2010/main" val="746508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Individualizācija - naudas sodu var samazināt, ja Inspekcija konstatē, ka var iestāties maksātnespēja, salīdzinot uzņēmuma apgrozījumu un peļņu, vai, ja datu apstrāde ir kā pamatdarbība.</a:t>
            </a:r>
          </a:p>
        </p:txBody>
      </p:sp>
      <p:sp>
        <p:nvSpPr>
          <p:cNvPr id="4" name="Slaida numura vietturis 3"/>
          <p:cNvSpPr>
            <a:spLocks noGrp="1"/>
          </p:cNvSpPr>
          <p:nvPr>
            <p:ph type="sldNum" sz="quarter" idx="5"/>
          </p:nvPr>
        </p:nvSpPr>
        <p:spPr/>
        <p:txBody>
          <a:bodyPr/>
          <a:lstStyle/>
          <a:p>
            <a:fld id="{1B279CF9-1BEB-4BD2-BFB6-79C9D6052C24}" type="slidenum">
              <a:rPr lang="lv-LV" smtClean="0"/>
              <a:t>13</a:t>
            </a:fld>
            <a:endParaRPr lang="lv-LV"/>
          </a:p>
        </p:txBody>
      </p:sp>
    </p:spTree>
    <p:extLst>
      <p:ext uri="{BB962C8B-B14F-4D97-AF65-F5344CB8AC3E}">
        <p14:creationId xmlns:p14="http://schemas.microsoft.com/office/powerpoint/2010/main" val="89092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Punktu skaita piešķiršana par katru kritēriju, no - līdz</a:t>
            </a:r>
          </a:p>
        </p:txBody>
      </p:sp>
      <p:sp>
        <p:nvSpPr>
          <p:cNvPr id="4" name="Slaida numura vietturis 3"/>
          <p:cNvSpPr>
            <a:spLocks noGrp="1"/>
          </p:cNvSpPr>
          <p:nvPr>
            <p:ph type="sldNum" sz="quarter" idx="5"/>
          </p:nvPr>
        </p:nvSpPr>
        <p:spPr/>
        <p:txBody>
          <a:bodyPr/>
          <a:lstStyle/>
          <a:p>
            <a:fld id="{1B279CF9-1BEB-4BD2-BFB6-79C9D6052C24}" type="slidenum">
              <a:rPr lang="lv-LV" smtClean="0"/>
              <a:t>15</a:t>
            </a:fld>
            <a:endParaRPr lang="lv-LV"/>
          </a:p>
        </p:txBody>
      </p:sp>
    </p:spTree>
    <p:extLst>
      <p:ext uri="{BB962C8B-B14F-4D97-AF65-F5344CB8AC3E}">
        <p14:creationId xmlns:p14="http://schemas.microsoft.com/office/powerpoint/2010/main" val="1522894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Aicinājuma neizpilde vai informācijas nesniegšana Inspekcijai</a:t>
            </a:r>
          </a:p>
        </p:txBody>
      </p:sp>
      <p:sp>
        <p:nvSpPr>
          <p:cNvPr id="4" name="Slaida numura vietturis 3"/>
          <p:cNvSpPr>
            <a:spLocks noGrp="1"/>
          </p:cNvSpPr>
          <p:nvPr>
            <p:ph type="sldNum" sz="quarter" idx="5"/>
          </p:nvPr>
        </p:nvSpPr>
        <p:spPr/>
        <p:txBody>
          <a:bodyPr/>
          <a:lstStyle/>
          <a:p>
            <a:fld id="{1B279CF9-1BEB-4BD2-BFB6-79C9D6052C24}" type="slidenum">
              <a:rPr lang="lv-LV" smtClean="0"/>
              <a:t>16</a:t>
            </a:fld>
            <a:endParaRPr lang="lv-LV"/>
          </a:p>
        </p:txBody>
      </p:sp>
    </p:spTree>
    <p:extLst>
      <p:ext uri="{BB962C8B-B14F-4D97-AF65-F5344CB8AC3E}">
        <p14:creationId xmlns:p14="http://schemas.microsoft.com/office/powerpoint/2010/main" val="112491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Informācijas sabiedrības pakalpojumu likums</a:t>
            </a:r>
          </a:p>
        </p:txBody>
      </p:sp>
      <p:sp>
        <p:nvSpPr>
          <p:cNvPr id="4" name="Slaida numura vietturis 3"/>
          <p:cNvSpPr>
            <a:spLocks noGrp="1"/>
          </p:cNvSpPr>
          <p:nvPr>
            <p:ph type="sldNum" sz="quarter" idx="5"/>
          </p:nvPr>
        </p:nvSpPr>
        <p:spPr/>
        <p:txBody>
          <a:bodyPr/>
          <a:lstStyle/>
          <a:p>
            <a:fld id="{1B279CF9-1BEB-4BD2-BFB6-79C9D6052C24}" type="slidenum">
              <a:rPr lang="lv-LV" smtClean="0"/>
              <a:t>17</a:t>
            </a:fld>
            <a:endParaRPr lang="lv-LV"/>
          </a:p>
        </p:txBody>
      </p:sp>
    </p:spTree>
    <p:extLst>
      <p:ext uri="{BB962C8B-B14F-4D97-AF65-F5344CB8AC3E}">
        <p14:creationId xmlns:p14="http://schemas.microsoft.com/office/powerpoint/2010/main" val="500144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1B279CF9-1BEB-4BD2-BFB6-79C9D6052C24}" type="slidenum">
              <a:rPr lang="lv-LV" smtClean="0"/>
              <a:t>18</a:t>
            </a:fld>
            <a:endParaRPr lang="lv-LV"/>
          </a:p>
        </p:txBody>
      </p:sp>
    </p:spTree>
    <p:extLst>
      <p:ext uri="{BB962C8B-B14F-4D97-AF65-F5344CB8AC3E}">
        <p14:creationId xmlns:p14="http://schemas.microsoft.com/office/powerpoint/2010/main" val="1626104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indent="457200" algn="just">
              <a:lnSpc>
                <a:spcPct val="107000"/>
              </a:lnSpc>
              <a:spcAft>
                <a:spcPts val="800"/>
              </a:spcAft>
            </a:pPr>
            <a:r>
              <a:rPr lang="lv-LV" sz="1800" dirty="0">
                <a:effectLst/>
                <a:highlight>
                  <a:srgbClr val="FFFF00"/>
                </a:highlight>
                <a:latin typeface="Times New Roman" panose="02020603050405020304" pitchFamily="18" charset="0"/>
                <a:ea typeface="Calibri" panose="020F0502020204030204" pitchFamily="34" charset="0"/>
                <a:cs typeface="Arial" panose="020B0604020202020204" pitchFamily="34" charset="0"/>
              </a:rPr>
              <a:t>Par šo un citiem lietā konstatētajiem pārkāpumiem uzņēmumam tika piemērots administratīvais naudas sods 2600 </a:t>
            </a:r>
            <a:r>
              <a:rPr lang="lv-LV" sz="1800" dirty="0" err="1">
                <a:effectLst/>
                <a:highlight>
                  <a:srgbClr val="FFFF00"/>
                </a:highlight>
                <a:latin typeface="Times New Roman" panose="02020603050405020304" pitchFamily="18" charset="0"/>
                <a:ea typeface="Calibri" panose="020F0502020204030204" pitchFamily="34" charset="0"/>
                <a:cs typeface="Arial" panose="020B0604020202020204" pitchFamily="34" charset="0"/>
              </a:rPr>
              <a:t>euro</a:t>
            </a:r>
            <a:r>
              <a:rPr lang="lv-LV" sz="1800" dirty="0">
                <a:effectLst/>
                <a:highlight>
                  <a:srgbClr val="FFFF00"/>
                </a:highlight>
                <a:latin typeface="Times New Roman" panose="02020603050405020304" pitchFamily="18" charset="0"/>
                <a:ea typeface="Calibri" panose="020F0502020204030204" pitchFamily="34" charset="0"/>
                <a:cs typeface="Arial" panose="020B0604020202020204" pitchFamily="34" charset="0"/>
              </a:rPr>
              <a:t> apmērā.</a:t>
            </a:r>
            <a:r>
              <a:rPr lang="lv-LV" sz="1800" dirty="0">
                <a:effectLst/>
                <a:latin typeface="Times New Roman" panose="02020603050405020304" pitchFamily="18" charset="0"/>
                <a:ea typeface="Calibri" panose="020F0502020204030204" pitchFamily="34" charset="0"/>
                <a:cs typeface="Arial" panose="020B0604020202020204" pitchFamily="34" charset="0"/>
              </a:rPr>
              <a:t> </a:t>
            </a:r>
            <a:r>
              <a:rPr lang="lv-LV" sz="1800" dirty="0">
                <a:effectLst/>
                <a:latin typeface="Calibri" panose="020F0502020204030204" pitchFamily="34" charset="0"/>
                <a:ea typeface="Calibri" panose="020F0502020204030204" pitchFamily="34" charset="0"/>
                <a:cs typeface="Arial" panose="020B0604020202020204" pitchFamily="34" charset="0"/>
              </a:rPr>
              <a:t> </a:t>
            </a:r>
          </a:p>
          <a:p>
            <a:pPr>
              <a:spcAft>
                <a:spcPts val="800"/>
              </a:spcAft>
            </a:pPr>
            <a:r>
              <a:rPr lang="lv-LV" sz="1800" dirty="0">
                <a:effectLst/>
                <a:latin typeface="Calibri" panose="020F0502020204030204" pitchFamily="34" charset="0"/>
                <a:ea typeface="Calibri" panose="020F0502020204030204" pitchFamily="34" charset="0"/>
                <a:cs typeface="Arial" panose="020B0604020202020204" pitchFamily="34" charset="0"/>
              </a:rPr>
              <a:t> </a:t>
            </a:r>
            <a:endParaRPr lang="lv-LV" dirty="0"/>
          </a:p>
        </p:txBody>
      </p:sp>
      <p:sp>
        <p:nvSpPr>
          <p:cNvPr id="4" name="Slaida numura vietturis 3"/>
          <p:cNvSpPr>
            <a:spLocks noGrp="1"/>
          </p:cNvSpPr>
          <p:nvPr>
            <p:ph type="sldNum" sz="quarter" idx="5"/>
          </p:nvPr>
        </p:nvSpPr>
        <p:spPr/>
        <p:txBody>
          <a:bodyPr/>
          <a:lstStyle/>
          <a:p>
            <a:fld id="{1B279CF9-1BEB-4BD2-BFB6-79C9D6052C24}" type="slidenum">
              <a:rPr lang="lv-LV" smtClean="0"/>
              <a:t>19</a:t>
            </a:fld>
            <a:endParaRPr lang="lv-LV"/>
          </a:p>
        </p:txBody>
      </p:sp>
    </p:spTree>
    <p:extLst>
      <p:ext uri="{BB962C8B-B14F-4D97-AF65-F5344CB8AC3E}">
        <p14:creationId xmlns:p14="http://schemas.microsoft.com/office/powerpoint/2010/main" val="548822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39575" rtl="0" eaLnBrk="1" fontAlgn="auto" latinLnBrk="0" hangingPunct="1">
              <a:lnSpc>
                <a:spcPct val="100000"/>
              </a:lnSpc>
              <a:spcBef>
                <a:spcPts val="0"/>
              </a:spcBef>
              <a:spcAft>
                <a:spcPts val="0"/>
              </a:spcAft>
              <a:buClrTx/>
              <a:buSzTx/>
              <a:buFontTx/>
              <a:buNone/>
              <a:tabLst/>
              <a:defRPr/>
            </a:pP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aida numura vietturis 3"/>
          <p:cNvSpPr>
            <a:spLocks noGrp="1"/>
          </p:cNvSpPr>
          <p:nvPr>
            <p:ph type="sldNum" sz="quarter" idx="5"/>
          </p:nvPr>
        </p:nvSpPr>
        <p:spPr/>
        <p:txBody>
          <a:bodyPr/>
          <a:lstStyle/>
          <a:p>
            <a:fld id="{1B279CF9-1BEB-4BD2-BFB6-79C9D6052C24}" type="slidenum">
              <a:rPr lang="lv-LV" smtClean="0"/>
              <a:t>20</a:t>
            </a:fld>
            <a:endParaRPr lang="lv-LV"/>
          </a:p>
        </p:txBody>
      </p:sp>
    </p:spTree>
    <p:extLst>
      <p:ext uri="{BB962C8B-B14F-4D97-AF65-F5344CB8AC3E}">
        <p14:creationId xmlns:p14="http://schemas.microsoft.com/office/powerpoint/2010/main" val="3771572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279CF9-1BEB-4BD2-BFB6-79C9D6052C24}" type="slidenum">
              <a:rPr kumimoji="0" lang="lv-LV"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lv-LV"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7291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2021.gadā kopā veiktas pārbaudes: 1080</a:t>
            </a:r>
          </a:p>
        </p:txBody>
      </p:sp>
      <p:sp>
        <p:nvSpPr>
          <p:cNvPr id="4" name="Slaida numura vietturis 3"/>
          <p:cNvSpPr>
            <a:spLocks noGrp="1"/>
          </p:cNvSpPr>
          <p:nvPr>
            <p:ph type="sldNum" sz="quarter" idx="5"/>
          </p:nvPr>
        </p:nvSpPr>
        <p:spPr/>
        <p:txBody>
          <a:bodyPr/>
          <a:lstStyle/>
          <a:p>
            <a:fld id="{1B279CF9-1BEB-4BD2-BFB6-79C9D6052C24}" type="slidenum">
              <a:rPr lang="lv-LV" smtClean="0"/>
              <a:t>3</a:t>
            </a:fld>
            <a:endParaRPr lang="lv-LV"/>
          </a:p>
        </p:txBody>
      </p:sp>
    </p:spTree>
    <p:extLst>
      <p:ext uri="{BB962C8B-B14F-4D97-AF65-F5344CB8AC3E}">
        <p14:creationId xmlns:p14="http://schemas.microsoft.com/office/powerpoint/2010/main" val="3954248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2022.gada pirmajā pusgadā kopā veiktas pārbaudes: 462</a:t>
            </a:r>
          </a:p>
        </p:txBody>
      </p:sp>
      <p:sp>
        <p:nvSpPr>
          <p:cNvPr id="4" name="Slaida numura vietturis 3"/>
          <p:cNvSpPr>
            <a:spLocks noGrp="1"/>
          </p:cNvSpPr>
          <p:nvPr>
            <p:ph type="sldNum" sz="quarter" idx="5"/>
          </p:nvPr>
        </p:nvSpPr>
        <p:spPr/>
        <p:txBody>
          <a:bodyPr/>
          <a:lstStyle/>
          <a:p>
            <a:fld id="{1B279CF9-1BEB-4BD2-BFB6-79C9D6052C24}" type="slidenum">
              <a:rPr lang="lv-LV" smtClean="0"/>
              <a:t>4</a:t>
            </a:fld>
            <a:endParaRPr lang="lv-LV"/>
          </a:p>
        </p:txBody>
      </p:sp>
    </p:spTree>
    <p:extLst>
      <p:ext uri="{BB962C8B-B14F-4D97-AF65-F5344CB8AC3E}">
        <p14:creationId xmlns:p14="http://schemas.microsoft.com/office/powerpoint/2010/main" val="965772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1B279CF9-1BEB-4BD2-BFB6-79C9D6052C24}" type="slidenum">
              <a:rPr lang="lv-LV" smtClean="0"/>
              <a:t>5</a:t>
            </a:fld>
            <a:endParaRPr lang="lv-LV"/>
          </a:p>
        </p:txBody>
      </p:sp>
    </p:spTree>
    <p:extLst>
      <p:ext uri="{BB962C8B-B14F-4D97-AF65-F5344CB8AC3E}">
        <p14:creationId xmlns:p14="http://schemas.microsoft.com/office/powerpoint/2010/main" val="304277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1B279CF9-1BEB-4BD2-BFB6-79C9D6052C24}" type="slidenum">
              <a:rPr lang="lv-LV" smtClean="0"/>
              <a:t>6</a:t>
            </a:fld>
            <a:endParaRPr lang="lv-LV"/>
          </a:p>
        </p:txBody>
      </p:sp>
    </p:spTree>
    <p:extLst>
      <p:ext uri="{BB962C8B-B14F-4D97-AF65-F5344CB8AC3E}">
        <p14:creationId xmlns:p14="http://schemas.microsoft.com/office/powerpoint/2010/main" val="4084659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1B279CF9-1BEB-4BD2-BFB6-79C9D6052C24}" type="slidenum">
              <a:rPr lang="lv-LV" smtClean="0"/>
              <a:t>7</a:t>
            </a:fld>
            <a:endParaRPr lang="lv-LV"/>
          </a:p>
        </p:txBody>
      </p:sp>
    </p:spTree>
    <p:extLst>
      <p:ext uri="{BB962C8B-B14F-4D97-AF65-F5344CB8AC3E}">
        <p14:creationId xmlns:p14="http://schemas.microsoft.com/office/powerpoint/2010/main" val="2474058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1B279CF9-1BEB-4BD2-BFB6-79C9D6052C24}" type="slidenum">
              <a:rPr lang="lv-LV" smtClean="0"/>
              <a:t>8</a:t>
            </a:fld>
            <a:endParaRPr lang="lv-LV"/>
          </a:p>
        </p:txBody>
      </p:sp>
    </p:spTree>
    <p:extLst>
      <p:ext uri="{BB962C8B-B14F-4D97-AF65-F5344CB8AC3E}">
        <p14:creationId xmlns:p14="http://schemas.microsoft.com/office/powerpoint/2010/main" val="1778426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1B279CF9-1BEB-4BD2-BFB6-79C9D6052C24}" type="slidenum">
              <a:rPr lang="lv-LV" smtClean="0"/>
              <a:t>9</a:t>
            </a:fld>
            <a:endParaRPr lang="lv-LV"/>
          </a:p>
        </p:txBody>
      </p:sp>
    </p:spTree>
    <p:extLst>
      <p:ext uri="{BB962C8B-B14F-4D97-AF65-F5344CB8AC3E}">
        <p14:creationId xmlns:p14="http://schemas.microsoft.com/office/powerpoint/2010/main" val="2484417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279CF9-1BEB-4BD2-BFB6-79C9D6052C24}" type="slidenum">
              <a:rPr kumimoji="0" lang="lv-LV"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lv-LV"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6499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DCAA488-39BA-4797-A6B1-B4AEE6D0FE65}"/>
              </a:ext>
            </a:extLst>
          </p:cNvPr>
          <p:cNvSpPr>
            <a:spLocks noGrp="1"/>
          </p:cNvSpPr>
          <p:nvPr>
            <p:ph type="ctrTitle"/>
          </p:nvPr>
        </p:nvSpPr>
        <p:spPr>
          <a:xfrm>
            <a:off x="1143000" y="1122363"/>
            <a:ext cx="6858000" cy="2387600"/>
          </a:xfrm>
        </p:spPr>
        <p:txBody>
          <a:bodyPr anchor="b"/>
          <a:lstStyle>
            <a:lvl1pPr algn="ctr">
              <a:defRPr sz="4500"/>
            </a:lvl1pPr>
          </a:lstStyle>
          <a:p>
            <a:r>
              <a:rPr lang="lv-LV"/>
              <a:t>Rediģēt šablona virsraksta stilu</a:t>
            </a:r>
            <a:endParaRPr lang="en-GB"/>
          </a:p>
        </p:txBody>
      </p:sp>
      <p:sp>
        <p:nvSpPr>
          <p:cNvPr id="3" name="Apakšvirsraksts 2">
            <a:extLst>
              <a:ext uri="{FF2B5EF4-FFF2-40B4-BE49-F238E27FC236}">
                <a16:creationId xmlns:a16="http://schemas.microsoft.com/office/drawing/2014/main" id="{04E2CF08-0E48-4F1E-94E3-87DE61F92FF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lv-LV"/>
              <a:t>Noklikšķiniet, lai rediģētu šablona apakšvirsraksta stilu</a:t>
            </a:r>
            <a:endParaRPr lang="en-GB"/>
          </a:p>
        </p:txBody>
      </p:sp>
      <p:sp>
        <p:nvSpPr>
          <p:cNvPr id="4" name="Datuma vietturis 3">
            <a:extLst>
              <a:ext uri="{FF2B5EF4-FFF2-40B4-BE49-F238E27FC236}">
                <a16:creationId xmlns:a16="http://schemas.microsoft.com/office/drawing/2014/main" id="{C7447AA9-ED8F-4BA4-98F2-32CBF6669E2B}"/>
              </a:ext>
            </a:extLst>
          </p:cNvPr>
          <p:cNvSpPr>
            <a:spLocks noGrp="1"/>
          </p:cNvSpPr>
          <p:nvPr>
            <p:ph type="dt" sz="half" idx="10"/>
          </p:nvPr>
        </p:nvSpPr>
        <p:spPr/>
        <p:txBody>
          <a:bodyPr/>
          <a:lstStyle/>
          <a:p>
            <a:fld id="{1D8BD707-D9CF-40AE-B4C6-C98DA3205C09}" type="datetimeFigureOut">
              <a:rPr lang="en-US" smtClean="0"/>
              <a:pPr/>
              <a:t>7/27/2022</a:t>
            </a:fld>
            <a:endParaRPr lang="en-US"/>
          </a:p>
        </p:txBody>
      </p:sp>
      <p:sp>
        <p:nvSpPr>
          <p:cNvPr id="5" name="Kājenes vietturis 4">
            <a:extLst>
              <a:ext uri="{FF2B5EF4-FFF2-40B4-BE49-F238E27FC236}">
                <a16:creationId xmlns:a16="http://schemas.microsoft.com/office/drawing/2014/main" id="{AD91DAC0-F368-4D21-AC92-A282F9B15238}"/>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33FD8A88-E1C2-457E-A185-8A14823FE31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9625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6258337-6584-4C63-908C-A51333ED4E6E}"/>
              </a:ext>
            </a:extLst>
          </p:cNvPr>
          <p:cNvSpPr>
            <a:spLocks noGrp="1"/>
          </p:cNvSpPr>
          <p:nvPr>
            <p:ph type="title"/>
          </p:nvPr>
        </p:nvSpPr>
        <p:spPr/>
        <p:txBody>
          <a:bodyPr/>
          <a:lstStyle/>
          <a:p>
            <a:r>
              <a:rPr lang="lv-LV"/>
              <a:t>Rediģēt šablona virsraksta stilu</a:t>
            </a:r>
            <a:endParaRPr lang="en-GB"/>
          </a:p>
        </p:txBody>
      </p:sp>
      <p:sp>
        <p:nvSpPr>
          <p:cNvPr id="3" name="Vertikāls teksta vietturis 2">
            <a:extLst>
              <a:ext uri="{FF2B5EF4-FFF2-40B4-BE49-F238E27FC236}">
                <a16:creationId xmlns:a16="http://schemas.microsoft.com/office/drawing/2014/main" id="{E1771089-498D-41E1-A761-15821DAE7733}"/>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a:p>
        </p:txBody>
      </p:sp>
      <p:sp>
        <p:nvSpPr>
          <p:cNvPr id="4" name="Datuma vietturis 3">
            <a:extLst>
              <a:ext uri="{FF2B5EF4-FFF2-40B4-BE49-F238E27FC236}">
                <a16:creationId xmlns:a16="http://schemas.microsoft.com/office/drawing/2014/main" id="{ED60F224-3F9F-44C9-9766-6BB7DC101798}"/>
              </a:ext>
            </a:extLst>
          </p:cNvPr>
          <p:cNvSpPr>
            <a:spLocks noGrp="1"/>
          </p:cNvSpPr>
          <p:nvPr>
            <p:ph type="dt" sz="half" idx="10"/>
          </p:nvPr>
        </p:nvSpPr>
        <p:spPr/>
        <p:txBody>
          <a:bodyPr/>
          <a:lstStyle/>
          <a:p>
            <a:fld id="{1D8BD707-D9CF-40AE-B4C6-C98DA3205C09}" type="datetimeFigureOut">
              <a:rPr lang="en-US" smtClean="0"/>
              <a:pPr/>
              <a:t>7/27/2022</a:t>
            </a:fld>
            <a:endParaRPr lang="en-US"/>
          </a:p>
        </p:txBody>
      </p:sp>
      <p:sp>
        <p:nvSpPr>
          <p:cNvPr id="5" name="Kājenes vietturis 4">
            <a:extLst>
              <a:ext uri="{FF2B5EF4-FFF2-40B4-BE49-F238E27FC236}">
                <a16:creationId xmlns:a16="http://schemas.microsoft.com/office/drawing/2014/main" id="{D5971C20-A338-4674-AE9C-C3B7B1CA7236}"/>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5D53C1C1-C2DB-4E26-8103-3BDB4454EFB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74577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D89A5235-D28B-4005-BB7E-C9FB93489C46}"/>
              </a:ext>
            </a:extLst>
          </p:cNvPr>
          <p:cNvSpPr>
            <a:spLocks noGrp="1"/>
          </p:cNvSpPr>
          <p:nvPr>
            <p:ph type="title" orient="vert"/>
          </p:nvPr>
        </p:nvSpPr>
        <p:spPr>
          <a:xfrm>
            <a:off x="6543675" y="365125"/>
            <a:ext cx="1971675" cy="5811838"/>
          </a:xfrm>
        </p:spPr>
        <p:txBody>
          <a:bodyPr vert="eaVert"/>
          <a:lstStyle/>
          <a:p>
            <a:r>
              <a:rPr lang="lv-LV"/>
              <a:t>Rediģēt šablona virsraksta stilu</a:t>
            </a:r>
            <a:endParaRPr lang="en-GB"/>
          </a:p>
        </p:txBody>
      </p:sp>
      <p:sp>
        <p:nvSpPr>
          <p:cNvPr id="3" name="Vertikāls teksta vietturis 2">
            <a:extLst>
              <a:ext uri="{FF2B5EF4-FFF2-40B4-BE49-F238E27FC236}">
                <a16:creationId xmlns:a16="http://schemas.microsoft.com/office/drawing/2014/main" id="{748D0840-B182-4F65-8778-76DF8AF301EA}"/>
              </a:ext>
            </a:extLst>
          </p:cNvPr>
          <p:cNvSpPr>
            <a:spLocks noGrp="1"/>
          </p:cNvSpPr>
          <p:nvPr>
            <p:ph type="body" orient="vert" idx="1"/>
          </p:nvPr>
        </p:nvSpPr>
        <p:spPr>
          <a:xfrm>
            <a:off x="628650" y="365125"/>
            <a:ext cx="5800725"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a:p>
        </p:txBody>
      </p:sp>
      <p:sp>
        <p:nvSpPr>
          <p:cNvPr id="4" name="Datuma vietturis 3">
            <a:extLst>
              <a:ext uri="{FF2B5EF4-FFF2-40B4-BE49-F238E27FC236}">
                <a16:creationId xmlns:a16="http://schemas.microsoft.com/office/drawing/2014/main" id="{E2A6A505-54E9-424C-9D60-6A91AAA49291}"/>
              </a:ext>
            </a:extLst>
          </p:cNvPr>
          <p:cNvSpPr>
            <a:spLocks noGrp="1"/>
          </p:cNvSpPr>
          <p:nvPr>
            <p:ph type="dt" sz="half" idx="10"/>
          </p:nvPr>
        </p:nvSpPr>
        <p:spPr/>
        <p:txBody>
          <a:bodyPr/>
          <a:lstStyle/>
          <a:p>
            <a:fld id="{1D8BD707-D9CF-40AE-B4C6-C98DA3205C09}" type="datetimeFigureOut">
              <a:rPr lang="en-US" smtClean="0"/>
              <a:pPr/>
              <a:t>7/27/2022</a:t>
            </a:fld>
            <a:endParaRPr lang="en-US"/>
          </a:p>
        </p:txBody>
      </p:sp>
      <p:sp>
        <p:nvSpPr>
          <p:cNvPr id="5" name="Kājenes vietturis 4">
            <a:extLst>
              <a:ext uri="{FF2B5EF4-FFF2-40B4-BE49-F238E27FC236}">
                <a16:creationId xmlns:a16="http://schemas.microsoft.com/office/drawing/2014/main" id="{60E3BC3D-C2A3-4D51-8884-633E5616729C}"/>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E01F08C2-4882-4D5F-A68B-51F8AA6F558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9076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58E028C-88BA-488C-ABCF-E8252F003E86}"/>
              </a:ext>
            </a:extLst>
          </p:cNvPr>
          <p:cNvSpPr>
            <a:spLocks noGrp="1"/>
          </p:cNvSpPr>
          <p:nvPr>
            <p:ph type="title"/>
          </p:nvPr>
        </p:nvSpPr>
        <p:spPr/>
        <p:txBody>
          <a:bodyPr/>
          <a:lstStyle/>
          <a:p>
            <a:r>
              <a:rPr lang="lv-LV"/>
              <a:t>Rediģēt šablona virsraksta stilu</a:t>
            </a:r>
            <a:endParaRPr lang="en-GB"/>
          </a:p>
        </p:txBody>
      </p:sp>
      <p:sp>
        <p:nvSpPr>
          <p:cNvPr id="3" name="Satura vietturis 2">
            <a:extLst>
              <a:ext uri="{FF2B5EF4-FFF2-40B4-BE49-F238E27FC236}">
                <a16:creationId xmlns:a16="http://schemas.microsoft.com/office/drawing/2014/main" id="{6B1FC1DE-00EF-4A27-8003-7C450441EBD2}"/>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a:p>
        </p:txBody>
      </p:sp>
      <p:sp>
        <p:nvSpPr>
          <p:cNvPr id="4" name="Datuma vietturis 3">
            <a:extLst>
              <a:ext uri="{FF2B5EF4-FFF2-40B4-BE49-F238E27FC236}">
                <a16:creationId xmlns:a16="http://schemas.microsoft.com/office/drawing/2014/main" id="{A52E6437-7CBF-417D-88DC-A3239600A753}"/>
              </a:ext>
            </a:extLst>
          </p:cNvPr>
          <p:cNvSpPr>
            <a:spLocks noGrp="1"/>
          </p:cNvSpPr>
          <p:nvPr>
            <p:ph type="dt" sz="half" idx="10"/>
          </p:nvPr>
        </p:nvSpPr>
        <p:spPr/>
        <p:txBody>
          <a:bodyPr/>
          <a:lstStyle/>
          <a:p>
            <a:fld id="{1D8BD707-D9CF-40AE-B4C6-C98DA3205C09}" type="datetimeFigureOut">
              <a:rPr lang="en-US" smtClean="0"/>
              <a:pPr/>
              <a:t>7/27/2022</a:t>
            </a:fld>
            <a:endParaRPr lang="en-US"/>
          </a:p>
        </p:txBody>
      </p:sp>
      <p:sp>
        <p:nvSpPr>
          <p:cNvPr id="5" name="Kājenes vietturis 4">
            <a:extLst>
              <a:ext uri="{FF2B5EF4-FFF2-40B4-BE49-F238E27FC236}">
                <a16:creationId xmlns:a16="http://schemas.microsoft.com/office/drawing/2014/main" id="{D98A8B51-F1D0-4816-A5F3-29AE4C0EDED4}"/>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EF4E1A40-3929-4C71-9036-13D7837B3FD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4765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B7C36C6-EA19-4CC1-AFE0-31F435BC9425}"/>
              </a:ext>
            </a:extLst>
          </p:cNvPr>
          <p:cNvSpPr>
            <a:spLocks noGrp="1"/>
          </p:cNvSpPr>
          <p:nvPr>
            <p:ph type="title"/>
          </p:nvPr>
        </p:nvSpPr>
        <p:spPr>
          <a:xfrm>
            <a:off x="623888" y="1709739"/>
            <a:ext cx="7886700" cy="2852737"/>
          </a:xfrm>
        </p:spPr>
        <p:txBody>
          <a:bodyPr anchor="b"/>
          <a:lstStyle>
            <a:lvl1pPr>
              <a:defRPr sz="4500"/>
            </a:lvl1pPr>
          </a:lstStyle>
          <a:p>
            <a:r>
              <a:rPr lang="lv-LV"/>
              <a:t>Rediģēt šablona virsraksta stilu</a:t>
            </a:r>
            <a:endParaRPr lang="en-GB"/>
          </a:p>
        </p:txBody>
      </p:sp>
      <p:sp>
        <p:nvSpPr>
          <p:cNvPr id="3" name="Teksta vietturis 2">
            <a:extLst>
              <a:ext uri="{FF2B5EF4-FFF2-40B4-BE49-F238E27FC236}">
                <a16:creationId xmlns:a16="http://schemas.microsoft.com/office/drawing/2014/main" id="{1B2AF467-A9F2-4858-AE7F-FC6A68999D2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52A7AB72-3D09-44A3-90B7-B64380F76708}"/>
              </a:ext>
            </a:extLst>
          </p:cNvPr>
          <p:cNvSpPr>
            <a:spLocks noGrp="1"/>
          </p:cNvSpPr>
          <p:nvPr>
            <p:ph type="dt" sz="half" idx="10"/>
          </p:nvPr>
        </p:nvSpPr>
        <p:spPr/>
        <p:txBody>
          <a:bodyPr/>
          <a:lstStyle/>
          <a:p>
            <a:fld id="{1D8BD707-D9CF-40AE-B4C6-C98DA3205C09}" type="datetimeFigureOut">
              <a:rPr lang="en-US" smtClean="0"/>
              <a:pPr/>
              <a:t>7/27/2022</a:t>
            </a:fld>
            <a:endParaRPr lang="en-US"/>
          </a:p>
        </p:txBody>
      </p:sp>
      <p:sp>
        <p:nvSpPr>
          <p:cNvPr id="5" name="Kājenes vietturis 4">
            <a:extLst>
              <a:ext uri="{FF2B5EF4-FFF2-40B4-BE49-F238E27FC236}">
                <a16:creationId xmlns:a16="http://schemas.microsoft.com/office/drawing/2014/main" id="{04B45241-D1FE-4AD5-8364-8FB5FF91FDB2}"/>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6C19A329-A279-4905-A9BD-007C15816B2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2542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2F65304-F0A3-468C-8AD1-EA96AE1049CC}"/>
              </a:ext>
            </a:extLst>
          </p:cNvPr>
          <p:cNvSpPr>
            <a:spLocks noGrp="1"/>
          </p:cNvSpPr>
          <p:nvPr>
            <p:ph type="title"/>
          </p:nvPr>
        </p:nvSpPr>
        <p:spPr/>
        <p:txBody>
          <a:bodyPr/>
          <a:lstStyle/>
          <a:p>
            <a:r>
              <a:rPr lang="lv-LV"/>
              <a:t>Rediģēt šablona virsraksta stilu</a:t>
            </a:r>
            <a:endParaRPr lang="en-GB"/>
          </a:p>
        </p:txBody>
      </p:sp>
      <p:sp>
        <p:nvSpPr>
          <p:cNvPr id="3" name="Satura vietturis 2">
            <a:extLst>
              <a:ext uri="{FF2B5EF4-FFF2-40B4-BE49-F238E27FC236}">
                <a16:creationId xmlns:a16="http://schemas.microsoft.com/office/drawing/2014/main" id="{96E4BF24-95EF-487C-A891-CE59A9AFE66A}"/>
              </a:ext>
            </a:extLst>
          </p:cNvPr>
          <p:cNvSpPr>
            <a:spLocks noGrp="1"/>
          </p:cNvSpPr>
          <p:nvPr>
            <p:ph sz="half" idx="1"/>
          </p:nvPr>
        </p:nvSpPr>
        <p:spPr>
          <a:xfrm>
            <a:off x="628650" y="1825625"/>
            <a:ext cx="38862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a:p>
        </p:txBody>
      </p:sp>
      <p:sp>
        <p:nvSpPr>
          <p:cNvPr id="4" name="Satura vietturis 3">
            <a:extLst>
              <a:ext uri="{FF2B5EF4-FFF2-40B4-BE49-F238E27FC236}">
                <a16:creationId xmlns:a16="http://schemas.microsoft.com/office/drawing/2014/main" id="{3170F565-AAD0-43B0-BD18-2FB03F4FCFE4}"/>
              </a:ext>
            </a:extLst>
          </p:cNvPr>
          <p:cNvSpPr>
            <a:spLocks noGrp="1"/>
          </p:cNvSpPr>
          <p:nvPr>
            <p:ph sz="half" idx="2"/>
          </p:nvPr>
        </p:nvSpPr>
        <p:spPr>
          <a:xfrm>
            <a:off x="4629150" y="1825625"/>
            <a:ext cx="38862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a:p>
        </p:txBody>
      </p:sp>
      <p:sp>
        <p:nvSpPr>
          <p:cNvPr id="5" name="Datuma vietturis 4">
            <a:extLst>
              <a:ext uri="{FF2B5EF4-FFF2-40B4-BE49-F238E27FC236}">
                <a16:creationId xmlns:a16="http://schemas.microsoft.com/office/drawing/2014/main" id="{4257B8D6-8B2C-4BB4-97A5-512FB119B90C}"/>
              </a:ext>
            </a:extLst>
          </p:cNvPr>
          <p:cNvSpPr>
            <a:spLocks noGrp="1"/>
          </p:cNvSpPr>
          <p:nvPr>
            <p:ph type="dt" sz="half" idx="10"/>
          </p:nvPr>
        </p:nvSpPr>
        <p:spPr/>
        <p:txBody>
          <a:bodyPr/>
          <a:lstStyle/>
          <a:p>
            <a:fld id="{1D8BD707-D9CF-40AE-B4C6-C98DA3205C09}" type="datetimeFigureOut">
              <a:rPr lang="en-US" smtClean="0"/>
              <a:pPr/>
              <a:t>7/27/2022</a:t>
            </a:fld>
            <a:endParaRPr lang="en-US"/>
          </a:p>
        </p:txBody>
      </p:sp>
      <p:sp>
        <p:nvSpPr>
          <p:cNvPr id="6" name="Kājenes vietturis 5">
            <a:extLst>
              <a:ext uri="{FF2B5EF4-FFF2-40B4-BE49-F238E27FC236}">
                <a16:creationId xmlns:a16="http://schemas.microsoft.com/office/drawing/2014/main" id="{B84D6A21-23E4-410C-9755-704341DDD63C}"/>
              </a:ext>
            </a:extLst>
          </p:cNvPr>
          <p:cNvSpPr>
            <a:spLocks noGrp="1"/>
          </p:cNvSpPr>
          <p:nvPr>
            <p:ph type="ftr" sz="quarter" idx="11"/>
          </p:nvPr>
        </p:nvSpPr>
        <p:spPr/>
        <p:txBody>
          <a:bodyPr/>
          <a:lstStyle/>
          <a:p>
            <a:endParaRPr lang="en-US"/>
          </a:p>
        </p:txBody>
      </p:sp>
      <p:sp>
        <p:nvSpPr>
          <p:cNvPr id="7" name="Slaida numura vietturis 6">
            <a:extLst>
              <a:ext uri="{FF2B5EF4-FFF2-40B4-BE49-F238E27FC236}">
                <a16:creationId xmlns:a16="http://schemas.microsoft.com/office/drawing/2014/main" id="{89F218DB-808A-4F9E-B104-7A980BAC3E4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59202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C842920-562A-49D2-8C1F-A93DCFCC996E}"/>
              </a:ext>
            </a:extLst>
          </p:cNvPr>
          <p:cNvSpPr>
            <a:spLocks noGrp="1"/>
          </p:cNvSpPr>
          <p:nvPr>
            <p:ph type="title"/>
          </p:nvPr>
        </p:nvSpPr>
        <p:spPr>
          <a:xfrm>
            <a:off x="629841" y="365126"/>
            <a:ext cx="7886700" cy="1325563"/>
          </a:xfrm>
        </p:spPr>
        <p:txBody>
          <a:bodyPr/>
          <a:lstStyle/>
          <a:p>
            <a:r>
              <a:rPr lang="lv-LV"/>
              <a:t>Rediģēt šablona virsraksta stilu</a:t>
            </a:r>
            <a:endParaRPr lang="en-GB"/>
          </a:p>
        </p:txBody>
      </p:sp>
      <p:sp>
        <p:nvSpPr>
          <p:cNvPr id="3" name="Teksta vietturis 2">
            <a:extLst>
              <a:ext uri="{FF2B5EF4-FFF2-40B4-BE49-F238E27FC236}">
                <a16:creationId xmlns:a16="http://schemas.microsoft.com/office/drawing/2014/main" id="{B2B2FA9A-28E0-4E5C-92E7-06A8BA5DC1E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E5F7A79B-5DAA-4817-92FF-6E80FE2BF064}"/>
              </a:ext>
            </a:extLst>
          </p:cNvPr>
          <p:cNvSpPr>
            <a:spLocks noGrp="1"/>
          </p:cNvSpPr>
          <p:nvPr>
            <p:ph sz="half" idx="2"/>
          </p:nvPr>
        </p:nvSpPr>
        <p:spPr>
          <a:xfrm>
            <a:off x="629842" y="2505075"/>
            <a:ext cx="3868340"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a:p>
        </p:txBody>
      </p:sp>
      <p:sp>
        <p:nvSpPr>
          <p:cNvPr id="5" name="Teksta vietturis 4">
            <a:extLst>
              <a:ext uri="{FF2B5EF4-FFF2-40B4-BE49-F238E27FC236}">
                <a16:creationId xmlns:a16="http://schemas.microsoft.com/office/drawing/2014/main" id="{928AD3AB-543B-4886-86AC-CEF783EBEEC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DCB6D1F6-F1C0-4196-83EC-61E3B667C7B4}"/>
              </a:ext>
            </a:extLst>
          </p:cNvPr>
          <p:cNvSpPr>
            <a:spLocks noGrp="1"/>
          </p:cNvSpPr>
          <p:nvPr>
            <p:ph sz="quarter" idx="4"/>
          </p:nvPr>
        </p:nvSpPr>
        <p:spPr>
          <a:xfrm>
            <a:off x="4629150" y="2505075"/>
            <a:ext cx="3887391"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a:p>
        </p:txBody>
      </p:sp>
      <p:sp>
        <p:nvSpPr>
          <p:cNvPr id="7" name="Datuma vietturis 6">
            <a:extLst>
              <a:ext uri="{FF2B5EF4-FFF2-40B4-BE49-F238E27FC236}">
                <a16:creationId xmlns:a16="http://schemas.microsoft.com/office/drawing/2014/main" id="{2C74A035-1FA1-42D4-ADE0-815FB637210E}"/>
              </a:ext>
            </a:extLst>
          </p:cNvPr>
          <p:cNvSpPr>
            <a:spLocks noGrp="1"/>
          </p:cNvSpPr>
          <p:nvPr>
            <p:ph type="dt" sz="half" idx="10"/>
          </p:nvPr>
        </p:nvSpPr>
        <p:spPr/>
        <p:txBody>
          <a:bodyPr/>
          <a:lstStyle/>
          <a:p>
            <a:fld id="{1D8BD707-D9CF-40AE-B4C6-C98DA3205C09}" type="datetimeFigureOut">
              <a:rPr lang="en-US" smtClean="0"/>
              <a:pPr/>
              <a:t>7/27/2022</a:t>
            </a:fld>
            <a:endParaRPr lang="en-US"/>
          </a:p>
        </p:txBody>
      </p:sp>
      <p:sp>
        <p:nvSpPr>
          <p:cNvPr id="8" name="Kājenes vietturis 7">
            <a:extLst>
              <a:ext uri="{FF2B5EF4-FFF2-40B4-BE49-F238E27FC236}">
                <a16:creationId xmlns:a16="http://schemas.microsoft.com/office/drawing/2014/main" id="{4473BC3D-16B6-4488-BE49-9843320EB5B5}"/>
              </a:ext>
            </a:extLst>
          </p:cNvPr>
          <p:cNvSpPr>
            <a:spLocks noGrp="1"/>
          </p:cNvSpPr>
          <p:nvPr>
            <p:ph type="ftr" sz="quarter" idx="11"/>
          </p:nvPr>
        </p:nvSpPr>
        <p:spPr/>
        <p:txBody>
          <a:bodyPr/>
          <a:lstStyle/>
          <a:p>
            <a:endParaRPr lang="en-US"/>
          </a:p>
        </p:txBody>
      </p:sp>
      <p:sp>
        <p:nvSpPr>
          <p:cNvPr id="9" name="Slaida numura vietturis 8">
            <a:extLst>
              <a:ext uri="{FF2B5EF4-FFF2-40B4-BE49-F238E27FC236}">
                <a16:creationId xmlns:a16="http://schemas.microsoft.com/office/drawing/2014/main" id="{50A1FBD1-5303-45E5-B091-AF1779B3CA0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7806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DC00CA0-66C1-490D-BF32-2A67FB5D2739}"/>
              </a:ext>
            </a:extLst>
          </p:cNvPr>
          <p:cNvSpPr>
            <a:spLocks noGrp="1"/>
          </p:cNvSpPr>
          <p:nvPr>
            <p:ph type="title"/>
          </p:nvPr>
        </p:nvSpPr>
        <p:spPr/>
        <p:txBody>
          <a:bodyPr/>
          <a:lstStyle/>
          <a:p>
            <a:r>
              <a:rPr lang="lv-LV"/>
              <a:t>Rediģēt šablona virsraksta stilu</a:t>
            </a:r>
            <a:endParaRPr lang="en-GB"/>
          </a:p>
        </p:txBody>
      </p:sp>
      <p:sp>
        <p:nvSpPr>
          <p:cNvPr id="3" name="Datuma vietturis 2">
            <a:extLst>
              <a:ext uri="{FF2B5EF4-FFF2-40B4-BE49-F238E27FC236}">
                <a16:creationId xmlns:a16="http://schemas.microsoft.com/office/drawing/2014/main" id="{7A078544-6EF7-4D9E-A4AD-0FADDA4C50E7}"/>
              </a:ext>
            </a:extLst>
          </p:cNvPr>
          <p:cNvSpPr>
            <a:spLocks noGrp="1"/>
          </p:cNvSpPr>
          <p:nvPr>
            <p:ph type="dt" sz="half" idx="10"/>
          </p:nvPr>
        </p:nvSpPr>
        <p:spPr/>
        <p:txBody>
          <a:bodyPr/>
          <a:lstStyle/>
          <a:p>
            <a:fld id="{1D8BD707-D9CF-40AE-B4C6-C98DA3205C09}" type="datetimeFigureOut">
              <a:rPr lang="en-US" smtClean="0"/>
              <a:pPr/>
              <a:t>7/27/2022</a:t>
            </a:fld>
            <a:endParaRPr lang="en-US"/>
          </a:p>
        </p:txBody>
      </p:sp>
      <p:sp>
        <p:nvSpPr>
          <p:cNvPr id="4" name="Kājenes vietturis 3">
            <a:extLst>
              <a:ext uri="{FF2B5EF4-FFF2-40B4-BE49-F238E27FC236}">
                <a16:creationId xmlns:a16="http://schemas.microsoft.com/office/drawing/2014/main" id="{A982B319-7151-41DD-9519-010A133036F0}"/>
              </a:ext>
            </a:extLst>
          </p:cNvPr>
          <p:cNvSpPr>
            <a:spLocks noGrp="1"/>
          </p:cNvSpPr>
          <p:nvPr>
            <p:ph type="ftr" sz="quarter" idx="11"/>
          </p:nvPr>
        </p:nvSpPr>
        <p:spPr/>
        <p:txBody>
          <a:bodyPr/>
          <a:lstStyle/>
          <a:p>
            <a:endParaRPr lang="en-US"/>
          </a:p>
        </p:txBody>
      </p:sp>
      <p:sp>
        <p:nvSpPr>
          <p:cNvPr id="5" name="Slaida numura vietturis 4">
            <a:extLst>
              <a:ext uri="{FF2B5EF4-FFF2-40B4-BE49-F238E27FC236}">
                <a16:creationId xmlns:a16="http://schemas.microsoft.com/office/drawing/2014/main" id="{439524A9-B80A-418B-9E7B-682D394E919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2633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2667064E-AA2F-4892-9000-27F03F6E2128}"/>
              </a:ext>
            </a:extLst>
          </p:cNvPr>
          <p:cNvSpPr>
            <a:spLocks noGrp="1"/>
          </p:cNvSpPr>
          <p:nvPr>
            <p:ph type="dt" sz="half" idx="10"/>
          </p:nvPr>
        </p:nvSpPr>
        <p:spPr/>
        <p:txBody>
          <a:bodyPr/>
          <a:lstStyle/>
          <a:p>
            <a:fld id="{1D8BD707-D9CF-40AE-B4C6-C98DA3205C09}" type="datetimeFigureOut">
              <a:rPr lang="en-US" smtClean="0"/>
              <a:pPr/>
              <a:t>7/27/2022</a:t>
            </a:fld>
            <a:endParaRPr lang="en-US"/>
          </a:p>
        </p:txBody>
      </p:sp>
      <p:sp>
        <p:nvSpPr>
          <p:cNvPr id="3" name="Kājenes vietturis 2">
            <a:extLst>
              <a:ext uri="{FF2B5EF4-FFF2-40B4-BE49-F238E27FC236}">
                <a16:creationId xmlns:a16="http://schemas.microsoft.com/office/drawing/2014/main" id="{54DDD257-D083-42F6-A556-6BB2AD9B4EB1}"/>
              </a:ext>
            </a:extLst>
          </p:cNvPr>
          <p:cNvSpPr>
            <a:spLocks noGrp="1"/>
          </p:cNvSpPr>
          <p:nvPr>
            <p:ph type="ftr" sz="quarter" idx="11"/>
          </p:nvPr>
        </p:nvSpPr>
        <p:spPr/>
        <p:txBody>
          <a:bodyPr/>
          <a:lstStyle/>
          <a:p>
            <a:endParaRPr lang="en-US"/>
          </a:p>
        </p:txBody>
      </p:sp>
      <p:sp>
        <p:nvSpPr>
          <p:cNvPr id="4" name="Slaida numura vietturis 3">
            <a:extLst>
              <a:ext uri="{FF2B5EF4-FFF2-40B4-BE49-F238E27FC236}">
                <a16:creationId xmlns:a16="http://schemas.microsoft.com/office/drawing/2014/main" id="{EEB136F3-2F53-4B8E-9E9B-263939D530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0860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7A15279-1F1E-4DB4-A11E-F4C3AC48E84B}"/>
              </a:ext>
            </a:extLst>
          </p:cNvPr>
          <p:cNvSpPr>
            <a:spLocks noGrp="1"/>
          </p:cNvSpPr>
          <p:nvPr>
            <p:ph type="title"/>
          </p:nvPr>
        </p:nvSpPr>
        <p:spPr>
          <a:xfrm>
            <a:off x="629841" y="457200"/>
            <a:ext cx="2949178" cy="1600200"/>
          </a:xfrm>
        </p:spPr>
        <p:txBody>
          <a:bodyPr anchor="b"/>
          <a:lstStyle>
            <a:lvl1pPr>
              <a:defRPr sz="2400"/>
            </a:lvl1pPr>
          </a:lstStyle>
          <a:p>
            <a:r>
              <a:rPr lang="lv-LV"/>
              <a:t>Rediģēt šablona virsraksta stilu</a:t>
            </a:r>
            <a:endParaRPr lang="en-GB"/>
          </a:p>
        </p:txBody>
      </p:sp>
      <p:sp>
        <p:nvSpPr>
          <p:cNvPr id="3" name="Satura vietturis 2">
            <a:extLst>
              <a:ext uri="{FF2B5EF4-FFF2-40B4-BE49-F238E27FC236}">
                <a16:creationId xmlns:a16="http://schemas.microsoft.com/office/drawing/2014/main" id="{653FFAC7-02D0-4444-ABFF-FEAC01D1005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a:p>
        </p:txBody>
      </p:sp>
      <p:sp>
        <p:nvSpPr>
          <p:cNvPr id="4" name="Teksta vietturis 3">
            <a:extLst>
              <a:ext uri="{FF2B5EF4-FFF2-40B4-BE49-F238E27FC236}">
                <a16:creationId xmlns:a16="http://schemas.microsoft.com/office/drawing/2014/main" id="{995493B8-0270-4941-8374-861C90C3672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2037F4DC-E149-4B24-99E4-5798149BB2FE}"/>
              </a:ext>
            </a:extLst>
          </p:cNvPr>
          <p:cNvSpPr>
            <a:spLocks noGrp="1"/>
          </p:cNvSpPr>
          <p:nvPr>
            <p:ph type="dt" sz="half" idx="10"/>
          </p:nvPr>
        </p:nvSpPr>
        <p:spPr/>
        <p:txBody>
          <a:bodyPr/>
          <a:lstStyle/>
          <a:p>
            <a:fld id="{1D8BD707-D9CF-40AE-B4C6-C98DA3205C09}" type="datetimeFigureOut">
              <a:rPr lang="en-US" smtClean="0"/>
              <a:pPr/>
              <a:t>7/27/2022</a:t>
            </a:fld>
            <a:endParaRPr lang="en-US"/>
          </a:p>
        </p:txBody>
      </p:sp>
      <p:sp>
        <p:nvSpPr>
          <p:cNvPr id="6" name="Kājenes vietturis 5">
            <a:extLst>
              <a:ext uri="{FF2B5EF4-FFF2-40B4-BE49-F238E27FC236}">
                <a16:creationId xmlns:a16="http://schemas.microsoft.com/office/drawing/2014/main" id="{3599B7D8-E359-4879-AC41-1DF5FE218EA8}"/>
              </a:ext>
            </a:extLst>
          </p:cNvPr>
          <p:cNvSpPr>
            <a:spLocks noGrp="1"/>
          </p:cNvSpPr>
          <p:nvPr>
            <p:ph type="ftr" sz="quarter" idx="11"/>
          </p:nvPr>
        </p:nvSpPr>
        <p:spPr/>
        <p:txBody>
          <a:bodyPr/>
          <a:lstStyle/>
          <a:p>
            <a:endParaRPr lang="en-US"/>
          </a:p>
        </p:txBody>
      </p:sp>
      <p:sp>
        <p:nvSpPr>
          <p:cNvPr id="7" name="Slaida numura vietturis 6">
            <a:extLst>
              <a:ext uri="{FF2B5EF4-FFF2-40B4-BE49-F238E27FC236}">
                <a16:creationId xmlns:a16="http://schemas.microsoft.com/office/drawing/2014/main" id="{A96778ED-01E3-44A7-99E4-80DFCA51B88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55101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762A8DB-7FB2-4113-8832-179A756ED740}"/>
              </a:ext>
            </a:extLst>
          </p:cNvPr>
          <p:cNvSpPr>
            <a:spLocks noGrp="1"/>
          </p:cNvSpPr>
          <p:nvPr>
            <p:ph type="title"/>
          </p:nvPr>
        </p:nvSpPr>
        <p:spPr>
          <a:xfrm>
            <a:off x="629841" y="457200"/>
            <a:ext cx="2949178" cy="1600200"/>
          </a:xfrm>
        </p:spPr>
        <p:txBody>
          <a:bodyPr anchor="b"/>
          <a:lstStyle>
            <a:lvl1pPr>
              <a:defRPr sz="2400"/>
            </a:lvl1pPr>
          </a:lstStyle>
          <a:p>
            <a:r>
              <a:rPr lang="lv-LV"/>
              <a:t>Rediģēt šablona virsraksta stilu</a:t>
            </a:r>
            <a:endParaRPr lang="en-GB"/>
          </a:p>
        </p:txBody>
      </p:sp>
      <p:sp>
        <p:nvSpPr>
          <p:cNvPr id="3" name="Attēla vietturis 2">
            <a:extLst>
              <a:ext uri="{FF2B5EF4-FFF2-40B4-BE49-F238E27FC236}">
                <a16:creationId xmlns:a16="http://schemas.microsoft.com/office/drawing/2014/main" id="{0556B002-F2D2-4A81-8DFF-06A263CDE7E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ksta vietturis 3">
            <a:extLst>
              <a:ext uri="{FF2B5EF4-FFF2-40B4-BE49-F238E27FC236}">
                <a16:creationId xmlns:a16="http://schemas.microsoft.com/office/drawing/2014/main" id="{486F8F27-EA18-49B0-A07D-EA194900926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7BBC7A0C-BF82-42D2-9A1A-265AB64E0D08}"/>
              </a:ext>
            </a:extLst>
          </p:cNvPr>
          <p:cNvSpPr>
            <a:spLocks noGrp="1"/>
          </p:cNvSpPr>
          <p:nvPr>
            <p:ph type="dt" sz="half" idx="10"/>
          </p:nvPr>
        </p:nvSpPr>
        <p:spPr/>
        <p:txBody>
          <a:bodyPr/>
          <a:lstStyle/>
          <a:p>
            <a:fld id="{1D8BD707-D9CF-40AE-B4C6-C98DA3205C09}" type="datetimeFigureOut">
              <a:rPr lang="en-US" smtClean="0"/>
              <a:pPr/>
              <a:t>7/27/2022</a:t>
            </a:fld>
            <a:endParaRPr lang="en-US"/>
          </a:p>
        </p:txBody>
      </p:sp>
      <p:sp>
        <p:nvSpPr>
          <p:cNvPr id="6" name="Kājenes vietturis 5">
            <a:extLst>
              <a:ext uri="{FF2B5EF4-FFF2-40B4-BE49-F238E27FC236}">
                <a16:creationId xmlns:a16="http://schemas.microsoft.com/office/drawing/2014/main" id="{EF20BFF9-2C0F-4770-9E7F-BA4A41E496E0}"/>
              </a:ext>
            </a:extLst>
          </p:cNvPr>
          <p:cNvSpPr>
            <a:spLocks noGrp="1"/>
          </p:cNvSpPr>
          <p:nvPr>
            <p:ph type="ftr" sz="quarter" idx="11"/>
          </p:nvPr>
        </p:nvSpPr>
        <p:spPr/>
        <p:txBody>
          <a:bodyPr/>
          <a:lstStyle/>
          <a:p>
            <a:endParaRPr lang="en-US"/>
          </a:p>
        </p:txBody>
      </p:sp>
      <p:sp>
        <p:nvSpPr>
          <p:cNvPr id="7" name="Slaida numura vietturis 6">
            <a:extLst>
              <a:ext uri="{FF2B5EF4-FFF2-40B4-BE49-F238E27FC236}">
                <a16:creationId xmlns:a16="http://schemas.microsoft.com/office/drawing/2014/main" id="{1769D087-D552-4580-AE53-DDDA7F9926A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708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7B16FE9C-2DF0-4220-9522-C35CBCA5A09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lv-LV"/>
              <a:t>Rediģēt šablona virsraksta stilu</a:t>
            </a:r>
            <a:endParaRPr lang="en-GB"/>
          </a:p>
        </p:txBody>
      </p:sp>
      <p:sp>
        <p:nvSpPr>
          <p:cNvPr id="3" name="Teksta vietturis 2">
            <a:extLst>
              <a:ext uri="{FF2B5EF4-FFF2-40B4-BE49-F238E27FC236}">
                <a16:creationId xmlns:a16="http://schemas.microsoft.com/office/drawing/2014/main" id="{6BE8CEB7-7B71-4654-9815-D40A697AC95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a:p>
        </p:txBody>
      </p:sp>
      <p:sp>
        <p:nvSpPr>
          <p:cNvPr id="4" name="Datuma vietturis 3">
            <a:extLst>
              <a:ext uri="{FF2B5EF4-FFF2-40B4-BE49-F238E27FC236}">
                <a16:creationId xmlns:a16="http://schemas.microsoft.com/office/drawing/2014/main" id="{669DE872-1CB0-4903-81A9-9009D44D60D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7/27/2022</a:t>
            </a:fld>
            <a:endParaRPr lang="en-US"/>
          </a:p>
        </p:txBody>
      </p:sp>
      <p:sp>
        <p:nvSpPr>
          <p:cNvPr id="5" name="Kājenes vietturis 4">
            <a:extLst>
              <a:ext uri="{FF2B5EF4-FFF2-40B4-BE49-F238E27FC236}">
                <a16:creationId xmlns:a16="http://schemas.microsoft.com/office/drawing/2014/main" id="{99BD61DC-2808-450A-8D6D-4684A821583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aida numura vietturis 5">
            <a:extLst>
              <a:ext uri="{FF2B5EF4-FFF2-40B4-BE49-F238E27FC236}">
                <a16:creationId xmlns:a16="http://schemas.microsoft.com/office/drawing/2014/main" id="{CD8957A8-EDF8-48C2-93E8-1C911E84E3C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36977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lv-LV"/>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1"/>
            <a:ext cx="3777632" cy="416617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22199"/>
            <a:ext cx="9144000" cy="244656"/>
          </a:xfrm>
          <a:prstGeom prst="rect">
            <a:avLst/>
          </a:prstGeom>
        </p:spPr>
      </p:pic>
      <p:sp>
        <p:nvSpPr>
          <p:cNvPr id="2" name="Title 1"/>
          <p:cNvSpPr>
            <a:spLocks noGrp="1"/>
          </p:cNvSpPr>
          <p:nvPr>
            <p:ph type="ctrTitle"/>
          </p:nvPr>
        </p:nvSpPr>
        <p:spPr>
          <a:xfrm>
            <a:off x="685800" y="2965771"/>
            <a:ext cx="7772400" cy="2292030"/>
          </a:xfrm>
        </p:spPr>
        <p:txBody>
          <a:bodyPr anchor="ctr">
            <a:normAutofit/>
          </a:bodyPr>
          <a:lstStyle/>
          <a:p>
            <a:r>
              <a:rPr lang="lv-LV" sz="4000" b="1" i="0" u="none" strike="noStrike" baseline="0" dirty="0">
                <a:solidFill>
                  <a:srgbClr val="000000"/>
                </a:solidFill>
                <a:latin typeface="Times New Roman" panose="02020603050405020304" pitchFamily="18" charset="0"/>
              </a:rPr>
              <a:t>Datu valsts inspekcijas veiktās pārbaudes 2021. un 2022. gadā</a:t>
            </a:r>
            <a:endParaRPr lang="lv-LV" sz="4000" b="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2791D68-FD91-4260-965A-C11D7F1AEE5E}"/>
              </a:ext>
            </a:extLst>
          </p:cNvPr>
          <p:cNvSpPr txBox="1"/>
          <p:nvPr/>
        </p:nvSpPr>
        <p:spPr>
          <a:xfrm>
            <a:off x="2286000" y="5410200"/>
            <a:ext cx="4572000" cy="923330"/>
          </a:xfrm>
          <a:prstGeom prst="rect">
            <a:avLst/>
          </a:prstGeom>
          <a:noFill/>
        </p:spPr>
        <p:txBody>
          <a:bodyPr wrap="square">
            <a:spAutoFit/>
          </a:bodyPr>
          <a:lstStyle/>
          <a:p>
            <a:pPr algn="ctr"/>
            <a:r>
              <a:rPr lang="lv-LV" dirty="0"/>
              <a:t>Datu valsts inspekcijas</a:t>
            </a:r>
          </a:p>
          <a:p>
            <a:pPr algn="ctr"/>
            <a:r>
              <a:rPr lang="lv-LV" dirty="0"/>
              <a:t>Uzraudzības nodaļas juriskonsultes</a:t>
            </a:r>
          </a:p>
          <a:p>
            <a:pPr algn="ctr"/>
            <a:r>
              <a:rPr lang="lv-LV" b="1" dirty="0"/>
              <a:t>Inga Sazonova </a:t>
            </a:r>
            <a:r>
              <a:rPr lang="lv-LV" dirty="0"/>
              <a:t>un </a:t>
            </a:r>
            <a:r>
              <a:rPr lang="lv-LV" b="1" dirty="0"/>
              <a:t>Ketija Žubure</a:t>
            </a:r>
          </a:p>
        </p:txBody>
      </p:sp>
    </p:spTree>
    <p:extLst>
      <p:ext uri="{BB962C8B-B14F-4D97-AF65-F5344CB8AC3E}">
        <p14:creationId xmlns:p14="http://schemas.microsoft.com/office/powerpoint/2010/main" val="3909412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673E9FC8-2143-48A2-9DEE-AABBC7E30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265888"/>
          </a:xfrm>
          <a:custGeom>
            <a:avLst/>
            <a:gdLst>
              <a:gd name="connsiteX0" fmla="*/ 0 w 12188952"/>
              <a:gd name="connsiteY0" fmla="*/ 0 h 6265888"/>
              <a:gd name="connsiteX1" fmla="*/ 12188952 w 12188952"/>
              <a:gd name="connsiteY1" fmla="*/ 0 h 6265888"/>
              <a:gd name="connsiteX2" fmla="*/ 12188952 w 12188952"/>
              <a:gd name="connsiteY2" fmla="*/ 5061023 h 6265888"/>
              <a:gd name="connsiteX3" fmla="*/ 12188400 w 12188952"/>
              <a:gd name="connsiteY3" fmla="*/ 5061281 h 6265888"/>
              <a:gd name="connsiteX4" fmla="*/ 6096000 w 12188952"/>
              <a:gd name="connsiteY4" fmla="*/ 6265888 h 6265888"/>
              <a:gd name="connsiteX5" fmla="*/ 3601 w 12188952"/>
              <a:gd name="connsiteY5" fmla="*/ 5061281 h 6265888"/>
              <a:gd name="connsiteX6" fmla="*/ 0 w 12188952"/>
              <a:gd name="connsiteY6" fmla="*/ 5059596 h 626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65888">
                <a:moveTo>
                  <a:pt x="0" y="0"/>
                </a:moveTo>
                <a:lnTo>
                  <a:pt x="12188952" y="0"/>
                </a:lnTo>
                <a:lnTo>
                  <a:pt x="12188952" y="5061023"/>
                </a:lnTo>
                <a:lnTo>
                  <a:pt x="12188400" y="5061281"/>
                </a:lnTo>
                <a:cubicBezTo>
                  <a:pt x="10489511" y="5817852"/>
                  <a:pt x="8380622" y="6265888"/>
                  <a:pt x="6096000" y="6265888"/>
                </a:cubicBezTo>
                <a:cubicBezTo>
                  <a:pt x="3811379" y="6265888"/>
                  <a:pt x="1702489" y="5817852"/>
                  <a:pt x="3601" y="5061281"/>
                </a:cubicBezTo>
                <a:lnTo>
                  <a:pt x="0" y="5059596"/>
                </a:ln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Attēls 9" descr="Attēls, kurā ir teksts, krūze, kafija, iekštelpa&#10;&#10;Apraksts ģenerēts automātiski">
            <a:extLst>
              <a:ext uri="{FF2B5EF4-FFF2-40B4-BE49-F238E27FC236}">
                <a16:creationId xmlns:a16="http://schemas.microsoft.com/office/drawing/2014/main" id="{C0868446-D2B2-A2C2-EA1A-B3699B5BDFE0}"/>
              </a:ext>
            </a:extLst>
          </p:cNvPr>
          <p:cNvPicPr>
            <a:picLocks noChangeAspect="1"/>
          </p:cNvPicPr>
          <p:nvPr/>
        </p:nvPicPr>
        <p:blipFill rotWithShape="1">
          <a:blip r:embed="rId2"/>
          <a:srcRect l="5389" r="1707"/>
          <a:stretch/>
        </p:blipFill>
        <p:spPr>
          <a:xfrm>
            <a:off x="20" y="10"/>
            <a:ext cx="9143980" cy="6003842"/>
          </a:xfrm>
          <a:custGeom>
            <a:avLst/>
            <a:gdLst/>
            <a:ahLst/>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p:spPr>
      </p:pic>
    </p:spTree>
    <p:extLst>
      <p:ext uri="{BB962C8B-B14F-4D97-AF65-F5344CB8AC3E}">
        <p14:creationId xmlns:p14="http://schemas.microsoft.com/office/powerpoint/2010/main" val="4020285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25">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a:ea typeface="+mn-ea"/>
              <a:cs typeface="+mn-cs"/>
            </a:endParaRPr>
          </a:p>
        </p:txBody>
      </p:sp>
      <p:pic>
        <p:nvPicPr>
          <p:cNvPr id="6" name="Attēls 5">
            <a:extLst>
              <a:ext uri="{FF2B5EF4-FFF2-40B4-BE49-F238E27FC236}">
                <a16:creationId xmlns:a16="http://schemas.microsoft.com/office/drawing/2014/main" id="{F6322EF4-C232-A215-2885-967CF2F4C639}"/>
              </a:ext>
            </a:extLst>
          </p:cNvPr>
          <p:cNvPicPr>
            <a:picLocks noChangeAspect="1"/>
          </p:cNvPicPr>
          <p:nvPr/>
        </p:nvPicPr>
        <p:blipFill rotWithShape="1">
          <a:blip r:embed="rId3"/>
          <a:srcRect r="-3" b="9084"/>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28" name="Freeform: Shape 27">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1" name="Freeform: Shape 29">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ctrTitle"/>
          </p:nvPr>
        </p:nvSpPr>
        <p:spPr>
          <a:xfrm>
            <a:off x="336042" y="859536"/>
            <a:ext cx="3778758" cy="1243584"/>
          </a:xfrm>
        </p:spPr>
        <p:txBody>
          <a:bodyPr vert="horz" lIns="91440" tIns="45720" rIns="91440" bIns="45720" rtlCol="0" anchor="ctr">
            <a:normAutofit/>
          </a:bodyPr>
          <a:lstStyle/>
          <a:p>
            <a:pPr algn="l" defTabSz="914400"/>
            <a:r>
              <a:rPr lang="lv-LV" sz="4000" b="1" kern="1200" dirty="0">
                <a:solidFill>
                  <a:schemeClr val="tx1"/>
                </a:solidFill>
                <a:latin typeface="+mj-lt"/>
                <a:ea typeface="+mj-ea"/>
                <a:cs typeface="+mj-cs"/>
              </a:rPr>
              <a:t>Programma</a:t>
            </a:r>
            <a:r>
              <a:rPr lang="lv-LV" sz="4400" b="1" kern="1200" dirty="0">
                <a:solidFill>
                  <a:schemeClr val="tx1"/>
                </a:solidFill>
                <a:latin typeface="+mj-lt"/>
                <a:ea typeface="+mj-ea"/>
                <a:cs typeface="+mj-cs"/>
              </a:rPr>
              <a:t> II</a:t>
            </a:r>
          </a:p>
        </p:txBody>
      </p:sp>
      <p:sp>
        <p:nvSpPr>
          <p:cNvPr id="42" name="Rectangle 31">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3" name="Rectangle 33">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35">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Subtitle 2"/>
          <p:cNvSpPr>
            <a:spLocks noGrp="1"/>
          </p:cNvSpPr>
          <p:nvPr>
            <p:ph type="subTitle" idx="1"/>
          </p:nvPr>
        </p:nvSpPr>
        <p:spPr>
          <a:xfrm>
            <a:off x="336042" y="2512611"/>
            <a:ext cx="3931158" cy="3664351"/>
          </a:xfrm>
        </p:spPr>
        <p:txBody>
          <a:bodyPr vert="horz" lIns="91440" tIns="45720" rIns="91440" bIns="45720" rtlCol="0">
            <a:normAutofit fontScale="92500" lnSpcReduction="20000"/>
          </a:bodyPr>
          <a:lstStyle/>
          <a:p>
            <a:pPr indent="-228600" algn="l" defTabSz="914400">
              <a:spcBef>
                <a:spcPts val="600"/>
              </a:spcBef>
              <a:buFont typeface="Arial" panose="020B0604020202020204" pitchFamily="34" charset="0"/>
              <a:buChar char="•"/>
            </a:pPr>
            <a:endParaRPr lang="en-US" sz="1700" dirty="0"/>
          </a:p>
          <a:p>
            <a:pPr indent="-228600" algn="l" defTabSz="914400">
              <a:spcBef>
                <a:spcPts val="600"/>
              </a:spcBef>
              <a:buFont typeface="Arial" panose="020B0604020202020204" pitchFamily="34" charset="0"/>
              <a:buChar char="•"/>
            </a:pPr>
            <a:r>
              <a:rPr lang="lv-LV" sz="1900" b="1" dirty="0"/>
              <a:t>10.00 – 10.35</a:t>
            </a:r>
          </a:p>
          <a:p>
            <a:pPr algn="l" defTabSz="914400">
              <a:spcBef>
                <a:spcPts val="600"/>
              </a:spcBef>
            </a:pPr>
            <a:r>
              <a:rPr lang="lv-LV" sz="1700" dirty="0"/>
              <a:t>Statistika</a:t>
            </a:r>
          </a:p>
          <a:p>
            <a:pPr algn="l" defTabSz="914400">
              <a:spcBef>
                <a:spcPts val="600"/>
              </a:spcBef>
            </a:pPr>
            <a:r>
              <a:rPr lang="lv-LV" sz="1700" dirty="0"/>
              <a:t>Inspekcijas piemērotie korektīvie līdzekļi un lēmumi (APL)</a:t>
            </a:r>
          </a:p>
          <a:p>
            <a:pPr indent="-228600" algn="l" defTabSz="914400">
              <a:spcBef>
                <a:spcPts val="600"/>
              </a:spcBef>
              <a:buFont typeface="Arial" panose="020B0604020202020204" pitchFamily="34" charset="0"/>
              <a:buChar char="•"/>
            </a:pPr>
            <a:r>
              <a:rPr lang="lv-LV" sz="1900" b="1" dirty="0"/>
              <a:t> 10.35 – 10.45</a:t>
            </a:r>
          </a:p>
          <a:p>
            <a:pPr algn="l" defTabSz="914400">
              <a:spcBef>
                <a:spcPts val="600"/>
              </a:spcBef>
            </a:pPr>
            <a:r>
              <a:rPr lang="lv-LV" sz="1700" dirty="0"/>
              <a:t>Kafijas pauze</a:t>
            </a:r>
          </a:p>
          <a:p>
            <a:pPr algn="l" defTabSz="914400">
              <a:spcBef>
                <a:spcPts val="600"/>
              </a:spcBef>
            </a:pPr>
            <a:endParaRPr lang="lv-LV" sz="1100" dirty="0"/>
          </a:p>
          <a:p>
            <a:pPr indent="-228600" algn="l" defTabSz="914400">
              <a:spcBef>
                <a:spcPts val="600"/>
              </a:spcBef>
              <a:buFont typeface="Arial" panose="020B0604020202020204" pitchFamily="34" charset="0"/>
              <a:buChar char="•"/>
            </a:pPr>
            <a:r>
              <a:rPr lang="lv-LV" sz="1900" b="1" dirty="0"/>
              <a:t>10.45 – 11.20</a:t>
            </a:r>
          </a:p>
          <a:p>
            <a:pPr algn="l" defTabSz="914400">
              <a:spcBef>
                <a:spcPts val="600"/>
              </a:spcBef>
            </a:pPr>
            <a:r>
              <a:rPr lang="lv-LV" sz="1700" dirty="0"/>
              <a:t>Administratīvā naudas soda apmēra noteikšanas mehānisms</a:t>
            </a:r>
          </a:p>
          <a:p>
            <a:pPr algn="l" defTabSz="914400">
              <a:spcBef>
                <a:spcPts val="600"/>
              </a:spcBef>
            </a:pPr>
            <a:r>
              <a:rPr lang="lv-LV" sz="1700" dirty="0"/>
              <a:t>Inspekcijas piemērotie korektīvie līdzekļi un lēmumi (APK)</a:t>
            </a:r>
          </a:p>
          <a:p>
            <a:pPr marL="285750" indent="-285750" algn="l" defTabSz="914400">
              <a:spcBef>
                <a:spcPts val="600"/>
              </a:spcBef>
              <a:buFont typeface="Arial" panose="020B0604020202020204" pitchFamily="34" charset="0"/>
              <a:buChar char="•"/>
            </a:pPr>
            <a:r>
              <a:rPr lang="lv-LV" sz="1900" b="1" dirty="0"/>
              <a:t>11.20 – 11.30</a:t>
            </a:r>
          </a:p>
          <a:p>
            <a:pPr algn="l" defTabSz="914400">
              <a:spcBef>
                <a:spcPts val="600"/>
              </a:spcBef>
            </a:pPr>
            <a:r>
              <a:rPr lang="lv-LV" sz="1700" dirty="0"/>
              <a:t>Q &amp; A</a:t>
            </a:r>
            <a:endParaRPr lang="lv-LV" sz="1900" dirty="0"/>
          </a:p>
          <a:p>
            <a:pPr indent="-228600" algn="l" defTabSz="914400">
              <a:spcBef>
                <a:spcPts val="1200"/>
              </a:spcBef>
              <a:buFont typeface="Arial" panose="020B0604020202020204" pitchFamily="34" charset="0"/>
              <a:buChar char="•"/>
            </a:pPr>
            <a:endParaRPr lang="lv-LV" sz="1700" dirty="0"/>
          </a:p>
          <a:p>
            <a:pPr indent="-228600" algn="l" defTabSz="914400">
              <a:spcBef>
                <a:spcPts val="1200"/>
              </a:spcBef>
              <a:buFont typeface="Arial" panose="020B0604020202020204" pitchFamily="34" charset="0"/>
              <a:buChar char="•"/>
            </a:pPr>
            <a:endParaRPr lang="lv-LV" sz="1700" dirty="0"/>
          </a:p>
          <a:p>
            <a:pPr indent="-228600" algn="l" defTabSz="914400">
              <a:spcBef>
                <a:spcPts val="1200"/>
              </a:spcBef>
              <a:buFont typeface="Arial" panose="020B0604020202020204" pitchFamily="34" charset="0"/>
              <a:buChar char="•"/>
            </a:pPr>
            <a:endParaRPr lang="en-US" sz="1700" dirty="0"/>
          </a:p>
        </p:txBody>
      </p:sp>
      <p:sp>
        <p:nvSpPr>
          <p:cNvPr id="7" name="Slide Number Placeholder 11"/>
          <p:cNvSpPr>
            <a:spLocks noGrp="1"/>
          </p:cNvSpPr>
          <p:nvPr>
            <p:ph type="sldNum" sz="quarter" idx="12"/>
          </p:nvPr>
        </p:nvSpPr>
        <p:spPr>
          <a:xfrm>
            <a:off x="6757416" y="6356350"/>
            <a:ext cx="2057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6F15528-21DE-4FAA-801E-634DDDAF4B2B}" type="slidenum">
              <a:rPr kumimoji="0" lang="en-US" sz="1200" b="0" i="0" u="none" strike="noStrike" kern="1200" cap="none" spc="0" normalizeH="0" baseline="0" noProof="0">
                <a:ln>
                  <a:noFill/>
                </a:ln>
                <a:solidFill>
                  <a:prstClr val="white"/>
                </a:solidFill>
                <a:effectLst/>
                <a:uLnTx/>
                <a:uFillTx/>
                <a:latin typeface="Cambria" panose="02040503050406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1200" b="0" i="0" u="none" strike="noStrike" kern="1200" cap="none" spc="0" normalizeH="0" baseline="0" noProof="0">
              <a:ln>
                <a:noFill/>
              </a:ln>
              <a:solidFill>
                <a:prstClr val="white"/>
              </a:solidFill>
              <a:effectLst/>
              <a:uLnTx/>
              <a:uFillTx/>
              <a:latin typeface="Cambria" panose="02040503050406030204"/>
              <a:ea typeface="+mn-ea"/>
              <a:cs typeface="+mn-cs"/>
            </a:endParaRPr>
          </a:p>
        </p:txBody>
      </p:sp>
      <p:sp>
        <p:nvSpPr>
          <p:cNvPr id="9" name="Slide Number Placeholder 11"/>
          <p:cNvSpPr txBox="1">
            <a:spLocks/>
          </p:cNvSpPr>
          <p:nvPr/>
        </p:nvSpPr>
        <p:spPr>
          <a:xfrm>
            <a:off x="2286000" y="6340489"/>
            <a:ext cx="2133600"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5" name="Picture 3">
            <a:extLst>
              <a:ext uri="{FF2B5EF4-FFF2-40B4-BE49-F238E27FC236}">
                <a16:creationId xmlns:a16="http://schemas.microsoft.com/office/drawing/2014/main" id="{92FAF217-A9BD-8B5A-7474-8607EA6683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6209" y="20035"/>
            <a:ext cx="2123734" cy="2342165"/>
          </a:xfrm>
          <a:prstGeom prst="rect">
            <a:avLst/>
          </a:prstGeom>
        </p:spPr>
      </p:pic>
    </p:spTree>
    <p:extLst>
      <p:ext uri="{BB962C8B-B14F-4D97-AF65-F5344CB8AC3E}">
        <p14:creationId xmlns:p14="http://schemas.microsoft.com/office/powerpoint/2010/main" val="9229739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3">
            <a:extLst>
              <a:ext uri="{FF2B5EF4-FFF2-40B4-BE49-F238E27FC236}">
                <a16:creationId xmlns:a16="http://schemas.microsoft.com/office/drawing/2014/main" id="{E3071383-FFAC-E2AA-5EFB-AC6EF79223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3667" y="-68212"/>
            <a:ext cx="2300333" cy="2534802"/>
          </a:xfrm>
          <a:prstGeom prst="rect">
            <a:avLst/>
          </a:prstGeom>
        </p:spPr>
      </p:pic>
      <p:pic>
        <p:nvPicPr>
          <p:cNvPr id="8" name="Attēls 7">
            <a:extLst>
              <a:ext uri="{FF2B5EF4-FFF2-40B4-BE49-F238E27FC236}">
                <a16:creationId xmlns:a16="http://schemas.microsoft.com/office/drawing/2014/main" id="{D6D3DAE5-F534-275F-A19D-BD715F8B241F}"/>
              </a:ext>
            </a:extLst>
          </p:cNvPr>
          <p:cNvPicPr>
            <a:picLocks noChangeAspect="1"/>
          </p:cNvPicPr>
          <p:nvPr/>
        </p:nvPicPr>
        <p:blipFill>
          <a:blip r:embed="rId4"/>
          <a:stretch>
            <a:fillRect/>
          </a:stretch>
        </p:blipFill>
        <p:spPr>
          <a:xfrm>
            <a:off x="5507651" y="4016579"/>
            <a:ext cx="3627882" cy="2323910"/>
          </a:xfrm>
          <a:prstGeom prst="rect">
            <a:avLst/>
          </a:prstGeom>
        </p:spPr>
      </p:pic>
      <p:sp>
        <p:nvSpPr>
          <p:cNvPr id="29" name="Freeform: Shape 28">
            <a:extLst>
              <a:ext uri="{FF2B5EF4-FFF2-40B4-BE49-F238E27FC236}">
                <a16:creationId xmlns:a16="http://schemas.microsoft.com/office/drawing/2014/main" id="{AB8B8498-A488-40AF-99EB-F622ED9AD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672589" cy="6858478"/>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0">
            <a:extLst>
              <a:ext uri="{FF2B5EF4-FFF2-40B4-BE49-F238E27FC236}">
                <a16:creationId xmlns:a16="http://schemas.microsoft.com/office/drawing/2014/main" id="{2F033D07-FE42-4E5C-A00A-FFE1D42C0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9"/>
            <a:ext cx="6072186"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ctrTitle"/>
          </p:nvPr>
        </p:nvSpPr>
        <p:spPr>
          <a:xfrm>
            <a:off x="413418" y="381000"/>
            <a:ext cx="5245349" cy="1487763"/>
          </a:xfrm>
        </p:spPr>
        <p:txBody>
          <a:bodyPr vert="horz" lIns="91440" tIns="45720" rIns="91440" bIns="45720" rtlCol="0" anchor="b">
            <a:normAutofit/>
          </a:bodyPr>
          <a:lstStyle/>
          <a:p>
            <a:pPr algn="l" defTabSz="914400"/>
            <a:r>
              <a:rPr lang="lv-LV" sz="3300" kern="1200" dirty="0">
                <a:latin typeface="+mj-lt"/>
                <a:ea typeface="+mj-ea"/>
                <a:cs typeface="+mj-cs"/>
              </a:rPr>
              <a:t>Administratīvā naudas soda apmēra noteikšanas mehānisms </a:t>
            </a:r>
            <a:endParaRPr lang="en-US" sz="3300" kern="1200" dirty="0">
              <a:latin typeface="+mj-lt"/>
              <a:ea typeface="+mj-ea"/>
              <a:cs typeface="+mj-cs"/>
            </a:endParaRPr>
          </a:p>
        </p:txBody>
      </p:sp>
      <p:sp>
        <p:nvSpPr>
          <p:cNvPr id="12" name="Subtitle 2"/>
          <p:cNvSpPr>
            <a:spLocks noGrp="1"/>
          </p:cNvSpPr>
          <p:nvPr>
            <p:ph type="subTitle" idx="1"/>
          </p:nvPr>
        </p:nvSpPr>
        <p:spPr>
          <a:xfrm>
            <a:off x="413418" y="2097376"/>
            <a:ext cx="4309110" cy="4090725"/>
          </a:xfrm>
        </p:spPr>
        <p:txBody>
          <a:bodyPr vert="horz" lIns="91440" tIns="45720" rIns="91440" bIns="45720" rtlCol="0" anchor="t">
            <a:noAutofit/>
          </a:bodyPr>
          <a:lstStyle/>
          <a:p>
            <a:pPr marL="285750" indent="-285750" algn="l" defTabSz="914400">
              <a:spcBef>
                <a:spcPts val="600"/>
              </a:spcBef>
              <a:buFont typeface="Wingdings" panose="05000000000000000000" pitchFamily="2" charset="2"/>
              <a:buChar char="Ø"/>
            </a:pPr>
            <a:r>
              <a:rPr lang="lv-LV" sz="1600" dirty="0">
                <a:effectLst/>
              </a:rPr>
              <a:t>VDAR 58. panta 2. punktā noteiktas Inspekcijas korektīvās pilnvaras</a:t>
            </a:r>
          </a:p>
          <a:p>
            <a:pPr marL="285750" indent="-285750" algn="l" defTabSz="914400">
              <a:spcBef>
                <a:spcPts val="600"/>
              </a:spcBef>
              <a:buFont typeface="Wingdings" panose="05000000000000000000" pitchFamily="2" charset="2"/>
              <a:buChar char="Ø"/>
            </a:pPr>
            <a:r>
              <a:rPr lang="lv-LV" sz="1600" dirty="0">
                <a:effectLst/>
              </a:rPr>
              <a:t>Inspekcijas izstrādāts rīks atbilstoši VDAR 83. panta 2. punktā minētajiem kritērijiem</a:t>
            </a:r>
          </a:p>
          <a:p>
            <a:pPr marL="285750" indent="-285750" algn="l" defTabSz="914400">
              <a:spcBef>
                <a:spcPts val="600"/>
              </a:spcBef>
              <a:buFont typeface="Wingdings" panose="05000000000000000000" pitchFamily="2" charset="2"/>
              <a:buChar char="Ø"/>
            </a:pPr>
            <a:r>
              <a:rPr lang="lv-LV" sz="1600" dirty="0"/>
              <a:t>Nodrošina konsekventu pieeju administratīvo sodu piemērošanai</a:t>
            </a:r>
            <a:endParaRPr lang="lv-LV" sz="1600" dirty="0">
              <a:effectLst/>
            </a:endParaRPr>
          </a:p>
          <a:p>
            <a:pPr marL="285750" indent="-285750" algn="l" defTabSz="914400">
              <a:spcBef>
                <a:spcPts val="600"/>
              </a:spcBef>
              <a:buFont typeface="Wingdings" panose="05000000000000000000" pitchFamily="2" charset="2"/>
              <a:buChar char="Ø"/>
            </a:pPr>
            <a:r>
              <a:rPr lang="lv-LV" sz="1600" dirty="0"/>
              <a:t>Piemērojams Administratīvā pārkāpuma procesa (AAL) ietvaros:</a:t>
            </a:r>
          </a:p>
          <a:p>
            <a:pPr marL="628650" lvl="1" indent="-285750" algn="l" defTabSz="914400">
              <a:spcBef>
                <a:spcPts val="600"/>
              </a:spcBef>
              <a:buFont typeface="Arial" panose="020B0604020202020204" pitchFamily="34" charset="0"/>
              <a:buChar char="•"/>
            </a:pPr>
            <a:r>
              <a:rPr lang="lv-LV" sz="1400" dirty="0"/>
              <a:t>Datu regulas pārkāpumu gadījumos </a:t>
            </a:r>
            <a:br>
              <a:rPr lang="lv-LV" sz="1400" dirty="0"/>
            </a:br>
            <a:r>
              <a:rPr lang="lv-LV" sz="1400" dirty="0"/>
              <a:t>(83. panta 4. - 6. punkts) </a:t>
            </a:r>
          </a:p>
          <a:p>
            <a:pPr marL="628650" lvl="1" indent="-285750" algn="l" defTabSz="914400">
              <a:spcBef>
                <a:spcPts val="600"/>
              </a:spcBef>
              <a:buFont typeface="Arial" panose="020B0604020202020204" pitchFamily="34" charset="0"/>
              <a:buChar char="•"/>
            </a:pPr>
            <a:r>
              <a:rPr lang="lv-LV" sz="1400" dirty="0">
                <a:effectLst/>
              </a:rPr>
              <a:t>ASL 3. </a:t>
            </a:r>
            <a:r>
              <a:rPr lang="lv-LV" sz="1400" dirty="0"/>
              <a:t>panta ceturtās</a:t>
            </a:r>
            <a:r>
              <a:rPr lang="lv-LV" sz="1400" dirty="0">
                <a:effectLst/>
              </a:rPr>
              <a:t> daļas pārkāpums</a:t>
            </a:r>
          </a:p>
          <a:p>
            <a:pPr marL="285750" indent="-285750" algn="l" defTabSz="914400">
              <a:spcBef>
                <a:spcPts val="600"/>
              </a:spcBef>
              <a:buFont typeface="Wingdings" panose="05000000000000000000" pitchFamily="2" charset="2"/>
              <a:buChar char="Ø"/>
            </a:pPr>
            <a:r>
              <a:rPr lang="lv-LV" sz="1600" dirty="0">
                <a:effectLst/>
              </a:rPr>
              <a:t>EDAK pamatnostādnes 04/2022 par </a:t>
            </a:r>
            <a:r>
              <a:rPr lang="lv-LV" sz="1600" dirty="0"/>
              <a:t>administratīvo naudas sodu </a:t>
            </a:r>
            <a:br>
              <a:rPr lang="lv-LV" sz="1600" dirty="0"/>
            </a:br>
            <a:r>
              <a:rPr lang="lv-LV" sz="1600" dirty="0"/>
              <a:t>aprēķināšanu saskaņā ar VDAR </a:t>
            </a:r>
            <a:br>
              <a:rPr lang="lv-LV" sz="1600" dirty="0"/>
            </a:br>
            <a:r>
              <a:rPr lang="lv-LV" sz="1600" dirty="0"/>
              <a:t>(nodotas publiskā apspriešanā)</a:t>
            </a:r>
            <a:endParaRPr lang="lv-LV" sz="1600" dirty="0">
              <a:effectLst/>
            </a:endParaRPr>
          </a:p>
        </p:txBody>
      </p:sp>
      <p:sp>
        <p:nvSpPr>
          <p:cNvPr id="7" name="Slide Number Placeholder 11"/>
          <p:cNvSpPr>
            <a:spLocks noGrp="1"/>
          </p:cNvSpPr>
          <p:nvPr>
            <p:ph type="sldNum" sz="quarter" idx="12"/>
          </p:nvPr>
        </p:nvSpPr>
        <p:spPr>
          <a:xfrm>
            <a:off x="8193880" y="6356350"/>
            <a:ext cx="321469" cy="365125"/>
          </a:xfrm>
        </p:spPr>
        <p:txBody>
          <a:bodyPr vert="horz" lIns="91440" tIns="45720" rIns="91440" bIns="45720" rtlCol="0">
            <a:normAutofit/>
          </a:bodyPr>
          <a:lstStyle/>
          <a:p>
            <a:pPr>
              <a:spcAft>
                <a:spcPts val="600"/>
              </a:spcAft>
            </a:pPr>
            <a:fld id="{B6F15528-21DE-4FAA-801E-634DDDAF4B2B}" type="slidenum">
              <a:rPr lang="en-US">
                <a:solidFill>
                  <a:schemeClr val="bg1">
                    <a:alpha val="80000"/>
                  </a:schemeClr>
                </a:solidFill>
              </a:rPr>
              <a:pPr>
                <a:spcAft>
                  <a:spcPts val="600"/>
                </a:spcAft>
              </a:pPr>
              <a:t>12</a:t>
            </a:fld>
            <a:endParaRPr lang="en-US">
              <a:solidFill>
                <a:schemeClr val="bg1">
                  <a:alpha val="80000"/>
                </a:schemeClr>
              </a:solidFill>
            </a:endParaRPr>
          </a:p>
        </p:txBody>
      </p:sp>
      <p:sp>
        <p:nvSpPr>
          <p:cNvPr id="9" name="Slide Number Placeholder 11"/>
          <p:cNvSpPr txBox="1">
            <a:spLocks/>
          </p:cNvSpPr>
          <p:nvPr/>
        </p:nvSpPr>
        <p:spPr>
          <a:xfrm>
            <a:off x="2286000" y="6340489"/>
            <a:ext cx="2133600"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1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15353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3">
            <a:extLst>
              <a:ext uri="{FF2B5EF4-FFF2-40B4-BE49-F238E27FC236}">
                <a16:creationId xmlns:a16="http://schemas.microsoft.com/office/drawing/2014/main" id="{E3071383-FFAC-E2AA-5EFB-AC6EF79223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3667" y="-135945"/>
            <a:ext cx="2300333" cy="2534802"/>
          </a:xfrm>
          <a:prstGeom prst="rect">
            <a:avLst/>
          </a:prstGeom>
        </p:spPr>
      </p:pic>
      <p:pic>
        <p:nvPicPr>
          <p:cNvPr id="8" name="Attēls 7">
            <a:extLst>
              <a:ext uri="{FF2B5EF4-FFF2-40B4-BE49-F238E27FC236}">
                <a16:creationId xmlns:a16="http://schemas.microsoft.com/office/drawing/2014/main" id="{D6D3DAE5-F534-275F-A19D-BD715F8B241F}"/>
              </a:ext>
            </a:extLst>
          </p:cNvPr>
          <p:cNvPicPr>
            <a:picLocks noChangeAspect="1"/>
          </p:cNvPicPr>
          <p:nvPr/>
        </p:nvPicPr>
        <p:blipFill>
          <a:blip r:embed="rId4"/>
          <a:stretch>
            <a:fillRect/>
          </a:stretch>
        </p:blipFill>
        <p:spPr>
          <a:xfrm>
            <a:off x="5516118" y="4016579"/>
            <a:ext cx="3627882" cy="2323910"/>
          </a:xfrm>
          <a:prstGeom prst="rect">
            <a:avLst/>
          </a:prstGeom>
        </p:spPr>
      </p:pic>
      <p:sp>
        <p:nvSpPr>
          <p:cNvPr id="29" name="Freeform: Shape 28">
            <a:extLst>
              <a:ext uri="{FF2B5EF4-FFF2-40B4-BE49-F238E27FC236}">
                <a16:creationId xmlns:a16="http://schemas.microsoft.com/office/drawing/2014/main" id="{AB8B8498-A488-40AF-99EB-F622ED9AD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672589" cy="6858478"/>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0">
            <a:extLst>
              <a:ext uri="{FF2B5EF4-FFF2-40B4-BE49-F238E27FC236}">
                <a16:creationId xmlns:a16="http://schemas.microsoft.com/office/drawing/2014/main" id="{2F033D07-FE42-4E5C-A00A-FFE1D42C0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9"/>
            <a:ext cx="6072186"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ctrTitle"/>
          </p:nvPr>
        </p:nvSpPr>
        <p:spPr>
          <a:xfrm>
            <a:off x="521778" y="421272"/>
            <a:ext cx="5245349" cy="647975"/>
          </a:xfrm>
        </p:spPr>
        <p:txBody>
          <a:bodyPr vert="horz" lIns="91440" tIns="45720" rIns="91440" bIns="45720" rtlCol="0" anchor="b">
            <a:normAutofit/>
          </a:bodyPr>
          <a:lstStyle/>
          <a:p>
            <a:pPr algn="l" defTabSz="914400"/>
            <a:r>
              <a:rPr lang="lv-LV" sz="3300" kern="1200" dirty="0">
                <a:latin typeface="+mj-lt"/>
                <a:ea typeface="+mj-ea"/>
                <a:cs typeface="+mj-cs"/>
              </a:rPr>
              <a:t>Sodu piemērošanas principi</a:t>
            </a:r>
            <a:endParaRPr lang="en-US" sz="3300" kern="1200" dirty="0">
              <a:latin typeface="+mj-lt"/>
              <a:ea typeface="+mj-ea"/>
              <a:cs typeface="+mj-cs"/>
            </a:endParaRPr>
          </a:p>
        </p:txBody>
      </p:sp>
      <p:sp>
        <p:nvSpPr>
          <p:cNvPr id="12" name="Subtitle 2"/>
          <p:cNvSpPr>
            <a:spLocks noGrp="1"/>
          </p:cNvSpPr>
          <p:nvPr>
            <p:ph type="subTitle" idx="1"/>
          </p:nvPr>
        </p:nvSpPr>
        <p:spPr>
          <a:xfrm>
            <a:off x="521778" y="1490519"/>
            <a:ext cx="4484934" cy="4161760"/>
          </a:xfrm>
        </p:spPr>
        <p:txBody>
          <a:bodyPr vert="horz" lIns="91440" tIns="45720" rIns="91440" bIns="45720" rtlCol="0" anchor="t">
            <a:noAutofit/>
          </a:bodyPr>
          <a:lstStyle/>
          <a:p>
            <a:pPr marL="285750" indent="-285750" algn="l" defTabSz="914400">
              <a:spcBef>
                <a:spcPts val="600"/>
              </a:spcBef>
              <a:buFont typeface="Wingdings" panose="05000000000000000000" pitchFamily="2" charset="2"/>
              <a:buChar char="Ø"/>
            </a:pPr>
            <a:r>
              <a:rPr lang="lv-LV" sz="1600" dirty="0">
                <a:effectLst/>
              </a:rPr>
              <a:t>Par regulas noteikumu pārkāpšanu jāpiemēro “</a:t>
            </a:r>
            <a:r>
              <a:rPr lang="lv-LV" sz="1600" b="1" dirty="0">
                <a:effectLst/>
              </a:rPr>
              <a:t>līdzvērtīgas sankcijas</a:t>
            </a:r>
            <a:r>
              <a:rPr lang="lv-LV" sz="1600" dirty="0">
                <a:effectLst/>
              </a:rPr>
              <a:t>”</a:t>
            </a:r>
          </a:p>
          <a:p>
            <a:pPr marL="285750" indent="-285750" algn="l" defTabSz="914400">
              <a:spcBef>
                <a:spcPts val="600"/>
              </a:spcBef>
              <a:buFont typeface="Wingdings" panose="05000000000000000000" pitchFamily="2" charset="2"/>
              <a:buChar char="Ø"/>
            </a:pPr>
            <a:r>
              <a:rPr lang="lv-LV" sz="1600" dirty="0">
                <a:effectLst/>
              </a:rPr>
              <a:t>Tāpat kā visiem uzraudzības iestāžu izvēlētajiem korektīvajiem pasākumiem, administratīvajiem naudas sodiem vajadzētu būt “</a:t>
            </a:r>
            <a:r>
              <a:rPr lang="lv-LV" sz="1600" b="1" dirty="0">
                <a:effectLst/>
              </a:rPr>
              <a:t>iedarbīgiem, samērīgiem un atturošiem</a:t>
            </a:r>
            <a:r>
              <a:rPr lang="lv-LV" sz="1600" dirty="0">
                <a:effectLst/>
              </a:rPr>
              <a:t>”.</a:t>
            </a:r>
          </a:p>
          <a:p>
            <a:pPr marL="285750" indent="-285750" algn="l" defTabSz="914400">
              <a:spcBef>
                <a:spcPts val="600"/>
              </a:spcBef>
              <a:buFont typeface="Wingdings" panose="05000000000000000000" pitchFamily="2" charset="2"/>
              <a:buChar char="Ø"/>
            </a:pPr>
            <a:r>
              <a:rPr lang="lv-LV" sz="1600" dirty="0">
                <a:effectLst/>
              </a:rPr>
              <a:t>Kompetentā uzraudzības iestāde veic novērtējumu “</a:t>
            </a:r>
            <a:r>
              <a:rPr lang="lv-LV" sz="1600" b="1" dirty="0">
                <a:effectLst/>
              </a:rPr>
              <a:t>katrā konkrētā lietā</a:t>
            </a:r>
            <a:r>
              <a:rPr lang="lv-LV" sz="1600" dirty="0">
                <a:effectLst/>
              </a:rPr>
              <a:t>”.</a:t>
            </a:r>
          </a:p>
          <a:p>
            <a:pPr marL="285750" indent="-285750" algn="l" defTabSz="914400">
              <a:spcBef>
                <a:spcPts val="600"/>
              </a:spcBef>
              <a:buFont typeface="Wingdings" panose="05000000000000000000" pitchFamily="2" charset="2"/>
              <a:buChar char="Ø"/>
            </a:pPr>
            <a:r>
              <a:rPr lang="lv-LV" sz="1600" b="1" dirty="0">
                <a:effectLst/>
              </a:rPr>
              <a:t>Saskaņotai pieejai </a:t>
            </a:r>
            <a:r>
              <a:rPr lang="lv-LV" sz="1600" dirty="0">
                <a:effectLst/>
              </a:rPr>
              <a:t>administratīvo naudas sodu piemērošanā datu aizsardzības jomā </a:t>
            </a:r>
            <a:br>
              <a:rPr lang="lv-LV" sz="1600" dirty="0">
                <a:effectLst/>
              </a:rPr>
            </a:br>
            <a:r>
              <a:rPr lang="lv-LV" sz="1600" dirty="0">
                <a:effectLst/>
              </a:rPr>
              <a:t>ir nepieciešama uzraudzības iestāžu </a:t>
            </a:r>
            <a:br>
              <a:rPr lang="lv-LV" sz="1600" dirty="0">
                <a:effectLst/>
              </a:rPr>
            </a:br>
            <a:r>
              <a:rPr lang="lv-LV" sz="1600" dirty="0">
                <a:effectLst/>
              </a:rPr>
              <a:t>aktīva līdzdalība un informācijas </a:t>
            </a:r>
            <a:br>
              <a:rPr lang="lv-LV" sz="1600" dirty="0">
                <a:effectLst/>
              </a:rPr>
            </a:br>
            <a:r>
              <a:rPr lang="lv-LV" sz="1600" dirty="0">
                <a:effectLst/>
              </a:rPr>
              <a:t>apmaiņa.</a:t>
            </a:r>
          </a:p>
          <a:p>
            <a:pPr marL="285750" indent="-285750" algn="l" defTabSz="914400">
              <a:spcBef>
                <a:spcPts val="600"/>
              </a:spcBef>
              <a:buFont typeface="Wingdings" panose="05000000000000000000" pitchFamily="2" charset="2"/>
              <a:buChar char="Ø"/>
            </a:pPr>
            <a:endParaRPr lang="lv-LV" sz="1600" dirty="0"/>
          </a:p>
          <a:p>
            <a:pPr marL="285750" indent="-285750" algn="l" defTabSz="914400">
              <a:spcBef>
                <a:spcPts val="600"/>
              </a:spcBef>
              <a:buFont typeface="Wingdings" panose="05000000000000000000" pitchFamily="2" charset="2"/>
              <a:buChar char="Ø"/>
            </a:pPr>
            <a:r>
              <a:rPr lang="lv-LV" sz="1600" dirty="0">
                <a:effectLst/>
              </a:rPr>
              <a:t>Praksē – noteiktu kritēriju izvērtēšana </a:t>
            </a:r>
            <a:br>
              <a:rPr lang="lv-LV" sz="1600" dirty="0">
                <a:effectLst/>
              </a:rPr>
            </a:br>
            <a:r>
              <a:rPr lang="lv-LV" sz="1600" dirty="0">
                <a:effectLst/>
              </a:rPr>
              <a:t>&amp;</a:t>
            </a:r>
            <a:r>
              <a:rPr lang="lv-LV" sz="1600" dirty="0"/>
              <a:t> aprēķinātā </a:t>
            </a:r>
            <a:r>
              <a:rPr lang="lv-LV" sz="1600" dirty="0">
                <a:effectLst/>
              </a:rPr>
              <a:t>naudas soda </a:t>
            </a:r>
            <a:br>
              <a:rPr lang="lv-LV" sz="1600" dirty="0">
                <a:effectLst/>
              </a:rPr>
            </a:br>
            <a:r>
              <a:rPr lang="lv-LV" sz="1600" dirty="0">
                <a:effectLst/>
              </a:rPr>
              <a:t>individualizācija</a:t>
            </a:r>
          </a:p>
        </p:txBody>
      </p:sp>
      <p:sp>
        <p:nvSpPr>
          <p:cNvPr id="7" name="Slide Number Placeholder 11"/>
          <p:cNvSpPr>
            <a:spLocks noGrp="1"/>
          </p:cNvSpPr>
          <p:nvPr>
            <p:ph type="sldNum" sz="quarter" idx="12"/>
          </p:nvPr>
        </p:nvSpPr>
        <p:spPr>
          <a:xfrm>
            <a:off x="8193880" y="6356350"/>
            <a:ext cx="321469" cy="365125"/>
          </a:xfrm>
        </p:spPr>
        <p:txBody>
          <a:bodyPr vert="horz" lIns="91440" tIns="45720" rIns="91440" bIns="45720" rtlCol="0">
            <a:normAutofit/>
          </a:bodyPr>
          <a:lstStyle/>
          <a:p>
            <a:pPr>
              <a:spcAft>
                <a:spcPts val="600"/>
              </a:spcAft>
            </a:pPr>
            <a:fld id="{B6F15528-21DE-4FAA-801E-634DDDAF4B2B}" type="slidenum">
              <a:rPr lang="en-US">
                <a:solidFill>
                  <a:schemeClr val="bg1">
                    <a:alpha val="80000"/>
                  </a:schemeClr>
                </a:solidFill>
              </a:rPr>
              <a:pPr>
                <a:spcAft>
                  <a:spcPts val="600"/>
                </a:spcAft>
              </a:pPr>
              <a:t>13</a:t>
            </a:fld>
            <a:endParaRPr lang="en-US">
              <a:solidFill>
                <a:schemeClr val="bg1">
                  <a:alpha val="80000"/>
                </a:schemeClr>
              </a:solidFill>
            </a:endParaRPr>
          </a:p>
        </p:txBody>
      </p:sp>
      <p:sp>
        <p:nvSpPr>
          <p:cNvPr id="9" name="Slide Number Placeholder 11"/>
          <p:cNvSpPr txBox="1">
            <a:spLocks/>
          </p:cNvSpPr>
          <p:nvPr/>
        </p:nvSpPr>
        <p:spPr>
          <a:xfrm>
            <a:off x="2286000" y="6340489"/>
            <a:ext cx="2133600"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1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80841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00B4A4-B1F1-41EA-886A-B8A210DBC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0">
            <a:extLst>
              <a:ext uri="{FF2B5EF4-FFF2-40B4-BE49-F238E27FC236}">
                <a16:creationId xmlns:a16="http://schemas.microsoft.com/office/drawing/2014/main" id="{5E55A99C-0BDC-4DBE-8E40-9FA66F62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ttēls 4">
            <a:extLst>
              <a:ext uri="{FF2B5EF4-FFF2-40B4-BE49-F238E27FC236}">
                <a16:creationId xmlns:a16="http://schemas.microsoft.com/office/drawing/2014/main" id="{CAD54B76-DCDA-4CB7-2937-E18F53CC9C6E}"/>
              </a:ext>
            </a:extLst>
          </p:cNvPr>
          <p:cNvPicPr>
            <a:picLocks noChangeAspect="1"/>
          </p:cNvPicPr>
          <p:nvPr/>
        </p:nvPicPr>
        <p:blipFill>
          <a:blip r:embed="rId2"/>
          <a:stretch>
            <a:fillRect/>
          </a:stretch>
        </p:blipFill>
        <p:spPr>
          <a:xfrm>
            <a:off x="6845380" y="0"/>
            <a:ext cx="2298391" cy="2536156"/>
          </a:xfrm>
          <a:prstGeom prst="rect">
            <a:avLst/>
          </a:prstGeom>
        </p:spPr>
      </p:pic>
      <p:pic>
        <p:nvPicPr>
          <p:cNvPr id="4" name="Attēls 3">
            <a:extLst>
              <a:ext uri="{FF2B5EF4-FFF2-40B4-BE49-F238E27FC236}">
                <a16:creationId xmlns:a16="http://schemas.microsoft.com/office/drawing/2014/main" id="{609BC161-F16E-18F0-558E-6491B96A630E}"/>
              </a:ext>
            </a:extLst>
          </p:cNvPr>
          <p:cNvPicPr>
            <a:picLocks noChangeAspect="1"/>
          </p:cNvPicPr>
          <p:nvPr/>
        </p:nvPicPr>
        <p:blipFill>
          <a:blip r:embed="rId3"/>
          <a:stretch>
            <a:fillRect/>
          </a:stretch>
        </p:blipFill>
        <p:spPr>
          <a:xfrm>
            <a:off x="35431" y="313267"/>
            <a:ext cx="7765603" cy="6096000"/>
          </a:xfrm>
          <a:prstGeom prst="rect">
            <a:avLst/>
          </a:prstGeom>
        </p:spPr>
      </p:pic>
    </p:spTree>
    <p:extLst>
      <p:ext uri="{BB962C8B-B14F-4D97-AF65-F5344CB8AC3E}">
        <p14:creationId xmlns:p14="http://schemas.microsoft.com/office/powerpoint/2010/main" val="1233608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523A5A4-89D1-CB19-8280-0974EA1A4E23}"/>
              </a:ext>
            </a:extLst>
          </p:cNvPr>
          <p:cNvSpPr>
            <a:spLocks noGrp="1"/>
          </p:cNvSpPr>
          <p:nvPr>
            <p:ph type="title"/>
          </p:nvPr>
        </p:nvSpPr>
        <p:spPr>
          <a:xfrm>
            <a:off x="546558" y="381000"/>
            <a:ext cx="4475127" cy="1235014"/>
          </a:xfrm>
        </p:spPr>
        <p:txBody>
          <a:bodyPr anchor="b">
            <a:normAutofit/>
          </a:bodyPr>
          <a:lstStyle/>
          <a:p>
            <a:r>
              <a:rPr lang="lv-LV" b="1" dirty="0"/>
              <a:t>Kritēriju izvērtēšana pēc skalas</a:t>
            </a:r>
          </a:p>
        </p:txBody>
      </p:sp>
      <p:pic>
        <p:nvPicPr>
          <p:cNvPr id="6" name="Picture 3">
            <a:extLst>
              <a:ext uri="{FF2B5EF4-FFF2-40B4-BE49-F238E27FC236}">
                <a16:creationId xmlns:a16="http://schemas.microsoft.com/office/drawing/2014/main" id="{FE98C912-A992-9965-4F98-7CF8CD9F7B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863" r="1" b="13174"/>
          <a:stretch/>
        </p:blipFill>
        <p:spPr>
          <a:xfrm>
            <a:off x="5948172" y="10"/>
            <a:ext cx="3195828" cy="2569454"/>
          </a:xfrm>
          <a:prstGeom prst="rect">
            <a:avLst/>
          </a:prstGeom>
        </p:spPr>
      </p:pic>
      <p:graphicFrame>
        <p:nvGraphicFramePr>
          <p:cNvPr id="9" name="Satura vietturis 6">
            <a:extLst>
              <a:ext uri="{FF2B5EF4-FFF2-40B4-BE49-F238E27FC236}">
                <a16:creationId xmlns:a16="http://schemas.microsoft.com/office/drawing/2014/main" id="{50EB110D-E4C2-BA6D-6A4C-2127F06172F0}"/>
              </a:ext>
            </a:extLst>
          </p:cNvPr>
          <p:cNvGraphicFramePr>
            <a:graphicFrameLocks noGrp="1"/>
          </p:cNvGraphicFramePr>
          <p:nvPr>
            <p:ph idx="1"/>
            <p:extLst>
              <p:ext uri="{D42A27DB-BD31-4B8C-83A1-F6EECF244321}">
                <p14:modId xmlns:p14="http://schemas.microsoft.com/office/powerpoint/2010/main" val="1641975072"/>
              </p:ext>
            </p:extLst>
          </p:nvPr>
        </p:nvGraphicFramePr>
        <p:xfrm>
          <a:off x="543736" y="1828800"/>
          <a:ext cx="8056527" cy="47073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867009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523A5A4-89D1-CB19-8280-0974EA1A4E23}"/>
              </a:ext>
            </a:extLst>
          </p:cNvPr>
          <p:cNvSpPr>
            <a:spLocks noGrp="1"/>
          </p:cNvSpPr>
          <p:nvPr>
            <p:ph type="title"/>
          </p:nvPr>
        </p:nvSpPr>
        <p:spPr>
          <a:xfrm>
            <a:off x="630273" y="457840"/>
            <a:ext cx="4856127" cy="1653794"/>
          </a:xfrm>
        </p:spPr>
        <p:txBody>
          <a:bodyPr anchor="b">
            <a:normAutofit/>
          </a:bodyPr>
          <a:lstStyle/>
          <a:p>
            <a:r>
              <a:rPr lang="lv-LV" dirty="0"/>
              <a:t>Nesadarbošanās ar Inspekciju – </a:t>
            </a:r>
            <a:br>
              <a:rPr lang="lv-LV" dirty="0"/>
            </a:br>
            <a:r>
              <a:rPr lang="lv-LV" dirty="0"/>
              <a:t>aicinājuma neizpilde</a:t>
            </a:r>
          </a:p>
        </p:txBody>
      </p:sp>
      <p:pic>
        <p:nvPicPr>
          <p:cNvPr id="6" name="Picture 3">
            <a:extLst>
              <a:ext uri="{FF2B5EF4-FFF2-40B4-BE49-F238E27FC236}">
                <a16:creationId xmlns:a16="http://schemas.microsoft.com/office/drawing/2014/main" id="{FE98C912-A992-9965-4F98-7CF8CD9F7B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863" r="1" b="13174"/>
          <a:stretch/>
        </p:blipFill>
        <p:spPr>
          <a:xfrm>
            <a:off x="5948172" y="10"/>
            <a:ext cx="3195828" cy="2569454"/>
          </a:xfrm>
          <a:prstGeom prst="rect">
            <a:avLst/>
          </a:prstGeom>
        </p:spPr>
      </p:pic>
      <p:sp>
        <p:nvSpPr>
          <p:cNvPr id="3" name="Satura vietturis 2">
            <a:extLst>
              <a:ext uri="{FF2B5EF4-FFF2-40B4-BE49-F238E27FC236}">
                <a16:creationId xmlns:a16="http://schemas.microsoft.com/office/drawing/2014/main" id="{14DD51C4-F680-7A09-D620-8DF7977B846F}"/>
              </a:ext>
            </a:extLst>
          </p:cNvPr>
          <p:cNvSpPr>
            <a:spLocks noGrp="1"/>
          </p:cNvSpPr>
          <p:nvPr>
            <p:ph idx="1"/>
          </p:nvPr>
        </p:nvSpPr>
        <p:spPr>
          <a:xfrm>
            <a:off x="630273" y="2239671"/>
            <a:ext cx="7980327" cy="2506696"/>
          </a:xfrm>
        </p:spPr>
        <p:txBody>
          <a:bodyPr>
            <a:noAutofit/>
          </a:bodyPr>
          <a:lstStyle/>
          <a:p>
            <a:pPr indent="0" algn="just">
              <a:lnSpc>
                <a:spcPct val="107000"/>
              </a:lnSpc>
              <a:spcBef>
                <a:spcPts val="0"/>
              </a:spcBef>
              <a:spcAft>
                <a:spcPts val="300"/>
              </a:spcAft>
              <a:buNone/>
            </a:pPr>
            <a:r>
              <a:rPr lang="lv-LV" sz="1600" b="1" u="sng" dirty="0">
                <a:solidFill>
                  <a:srgbClr val="000000"/>
                </a:solidFill>
                <a:effectLst/>
                <a:ea typeface="Times New Roman" panose="02020603050405020304" pitchFamily="18" charset="0"/>
              </a:rPr>
              <a:t>Būtība</a:t>
            </a:r>
            <a:r>
              <a:rPr lang="lv-LV" sz="1600" dirty="0">
                <a:solidFill>
                  <a:srgbClr val="000000"/>
                </a:solidFill>
                <a:effectLst/>
                <a:ea typeface="Times New Roman" panose="02020603050405020304" pitchFamily="18" charset="0"/>
              </a:rPr>
              <a:t>: </a:t>
            </a:r>
            <a:r>
              <a:rPr lang="lv-LV" sz="1600" dirty="0">
                <a:effectLst/>
                <a:ea typeface="Calibri" panose="020F0502020204030204" pitchFamily="34" charset="0"/>
                <a:cs typeface="Arial" panose="020B0604020202020204" pitchFamily="34" charset="0"/>
              </a:rPr>
              <a:t>Inspekcija saņēma datu subjekta sūdzību, kurā persona informēja, ka pārzinis nav sniedzis informāciju uz datu subjekta pieprasījumu par veikto viņa personas datu apstrādi.</a:t>
            </a:r>
          </a:p>
          <a:p>
            <a:pPr marL="457200" indent="-285750" algn="just">
              <a:lnSpc>
                <a:spcPct val="107000"/>
              </a:lnSpc>
              <a:spcBef>
                <a:spcPts val="0"/>
              </a:spcBef>
              <a:spcAft>
                <a:spcPts val="300"/>
              </a:spcAft>
            </a:pPr>
            <a:r>
              <a:rPr lang="lv-LV" sz="1600" dirty="0">
                <a:effectLst/>
                <a:ea typeface="Calibri" panose="020F0502020204030204" pitchFamily="34" charset="0"/>
                <a:cs typeface="Arial" panose="020B0604020202020204" pitchFamily="34" charset="0"/>
              </a:rPr>
              <a:t>Inspekcija vairākkārt aicināja pārzini nodrošināt datu subjektam Datu regulā noteiktās tiesības un sniegt attiecīgo informāciju. </a:t>
            </a:r>
          </a:p>
          <a:p>
            <a:pPr marL="457200" indent="-285750" algn="just">
              <a:lnSpc>
                <a:spcPct val="107000"/>
              </a:lnSpc>
              <a:spcBef>
                <a:spcPts val="0"/>
              </a:spcBef>
              <a:spcAft>
                <a:spcPts val="300"/>
              </a:spcAft>
            </a:pPr>
            <a:r>
              <a:rPr lang="lv-LV" sz="1600" dirty="0">
                <a:effectLst/>
                <a:ea typeface="Calibri" panose="020F0502020204030204" pitchFamily="34" charset="0"/>
                <a:cs typeface="Arial" panose="020B0604020202020204" pitchFamily="34" charset="0"/>
              </a:rPr>
              <a:t>Pārzinis informāciju datu subjektam nebija sniedzis, </a:t>
            </a:r>
          </a:p>
          <a:p>
            <a:pPr indent="0" algn="just">
              <a:lnSpc>
                <a:spcPct val="107000"/>
              </a:lnSpc>
              <a:spcBef>
                <a:spcPts val="0"/>
              </a:spcBef>
              <a:spcAft>
                <a:spcPts val="300"/>
              </a:spcAft>
              <a:buNone/>
            </a:pPr>
            <a:r>
              <a:rPr lang="lv-LV" sz="1600" dirty="0">
                <a:ea typeface="Calibri" panose="020F0502020204030204" pitchFamily="34" charset="0"/>
                <a:cs typeface="Arial" panose="020B0604020202020204" pitchFamily="34" charset="0"/>
              </a:rPr>
              <a:t>       </a:t>
            </a:r>
            <a:r>
              <a:rPr lang="lv-LV" sz="1600" dirty="0">
                <a:effectLst/>
                <a:ea typeface="Calibri" panose="020F0502020204030204" pitchFamily="34" charset="0"/>
                <a:cs typeface="Arial" panose="020B0604020202020204" pitchFamily="34" charset="0"/>
              </a:rPr>
              <a:t>kā arī nebija izpildījis Inspekcijas rīkojumu –</a:t>
            </a:r>
          </a:p>
          <a:p>
            <a:pPr indent="0" algn="just">
              <a:lnSpc>
                <a:spcPct val="107000"/>
              </a:lnSpc>
              <a:spcBef>
                <a:spcPts val="0"/>
              </a:spcBef>
              <a:spcAft>
                <a:spcPts val="300"/>
              </a:spcAft>
              <a:buNone/>
            </a:pPr>
            <a:r>
              <a:rPr lang="lv-LV" sz="1600" dirty="0">
                <a:effectLst/>
                <a:ea typeface="Calibri" panose="020F0502020204030204" pitchFamily="34" charset="0"/>
                <a:cs typeface="Arial" panose="020B0604020202020204" pitchFamily="34" charset="0"/>
              </a:rPr>
              <a:t>       sniegt atbildi uz datu subjekta pieprasījumu.</a:t>
            </a:r>
          </a:p>
        </p:txBody>
      </p:sp>
      <p:pic>
        <p:nvPicPr>
          <p:cNvPr id="5" name="Attēls 4">
            <a:extLst>
              <a:ext uri="{FF2B5EF4-FFF2-40B4-BE49-F238E27FC236}">
                <a16:creationId xmlns:a16="http://schemas.microsoft.com/office/drawing/2014/main" id="{B5421C89-5384-F7DF-F4C5-FEC3D2528A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0650" y="4061450"/>
            <a:ext cx="3943350" cy="2796540"/>
          </a:xfrm>
          <a:prstGeom prst="rect">
            <a:avLst/>
          </a:prstGeom>
        </p:spPr>
      </p:pic>
      <p:sp>
        <p:nvSpPr>
          <p:cNvPr id="8" name="Satura vietturis 2">
            <a:extLst>
              <a:ext uri="{FF2B5EF4-FFF2-40B4-BE49-F238E27FC236}">
                <a16:creationId xmlns:a16="http://schemas.microsoft.com/office/drawing/2014/main" id="{2EA47DFD-354C-0C5F-9D1E-16476AE0CCA5}"/>
              </a:ext>
            </a:extLst>
          </p:cNvPr>
          <p:cNvSpPr txBox="1">
            <a:spLocks/>
          </p:cNvSpPr>
          <p:nvPr/>
        </p:nvSpPr>
        <p:spPr>
          <a:xfrm>
            <a:off x="630273" y="4469120"/>
            <a:ext cx="4475127" cy="198119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indent="0" algn="just">
              <a:lnSpc>
                <a:spcPct val="100000"/>
              </a:lnSpc>
              <a:spcBef>
                <a:spcPts val="0"/>
              </a:spcBef>
              <a:spcAft>
                <a:spcPts val="300"/>
              </a:spcAft>
              <a:buNone/>
            </a:pPr>
            <a:endParaRPr lang="lv-LV" sz="1600" dirty="0">
              <a:effectLst/>
              <a:ea typeface="Calibri" panose="020F0502020204030204" pitchFamily="34" charset="0"/>
              <a:cs typeface="Arial" panose="020B0604020202020204" pitchFamily="34" charset="0"/>
            </a:endParaRPr>
          </a:p>
          <a:p>
            <a:pPr indent="0" algn="just">
              <a:lnSpc>
                <a:spcPct val="100000"/>
              </a:lnSpc>
              <a:spcBef>
                <a:spcPts val="0"/>
              </a:spcBef>
              <a:spcAft>
                <a:spcPts val="300"/>
              </a:spcAft>
              <a:buNone/>
            </a:pPr>
            <a:r>
              <a:rPr lang="lv-LV" sz="1600" dirty="0">
                <a:effectLst/>
                <a:ea typeface="Calibri" panose="020F0502020204030204" pitchFamily="34" charset="0"/>
                <a:cs typeface="Arial" panose="020B0604020202020204" pitchFamily="34" charset="0"/>
              </a:rPr>
              <a:t>Inspekcija uzsāka administratīvā pārkāpuma lietu un piemēroja administratīvo naudas sodu. </a:t>
            </a:r>
            <a:endParaRPr lang="lv-LV" sz="1600" b="1" u="sng" dirty="0"/>
          </a:p>
          <a:p>
            <a:pPr indent="0" algn="just">
              <a:lnSpc>
                <a:spcPct val="100000"/>
              </a:lnSpc>
              <a:spcBef>
                <a:spcPts val="0"/>
              </a:spcBef>
              <a:spcAft>
                <a:spcPts val="300"/>
              </a:spcAft>
              <a:buNone/>
            </a:pPr>
            <a:r>
              <a:rPr lang="lv-LV" sz="1600" b="1" u="sng" dirty="0"/>
              <a:t>Korektīvais līdzeklis:</a:t>
            </a:r>
            <a:r>
              <a:rPr lang="lv-LV" sz="1600" dirty="0"/>
              <a:t>  </a:t>
            </a:r>
          </a:p>
          <a:p>
            <a:pPr indent="0" algn="just">
              <a:lnSpc>
                <a:spcPct val="100000"/>
              </a:lnSpc>
              <a:spcBef>
                <a:spcPts val="0"/>
              </a:spcBef>
              <a:spcAft>
                <a:spcPts val="300"/>
              </a:spcAft>
              <a:buNone/>
            </a:pPr>
            <a:r>
              <a:rPr lang="lv-LV" sz="1600" dirty="0"/>
              <a:t>naudas sods – 491,18 €</a:t>
            </a:r>
            <a:endParaRPr lang="lv-LV" sz="1600" dirty="0">
              <a:ea typeface="Times New Roman" panose="02020603050405020304" pitchFamily="18" charset="0"/>
            </a:endParaRPr>
          </a:p>
        </p:txBody>
      </p:sp>
    </p:spTree>
    <p:extLst>
      <p:ext uri="{BB962C8B-B14F-4D97-AF65-F5344CB8AC3E}">
        <p14:creationId xmlns:p14="http://schemas.microsoft.com/office/powerpoint/2010/main" val="13941191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5426" y="1364732"/>
            <a:ext cx="710616"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4022954" y="-170491"/>
            <a:ext cx="4021193" cy="301589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 name="Picture 3">
            <a:extLst>
              <a:ext uri="{FF2B5EF4-FFF2-40B4-BE49-F238E27FC236}">
                <a16:creationId xmlns:a16="http://schemas.microsoft.com/office/drawing/2014/main" id="{FE98C912-A992-9965-4F98-7CF8CD9F7B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35" r="972" b="3"/>
          <a:stretch/>
        </p:blipFill>
        <p:spPr>
          <a:xfrm>
            <a:off x="6504516" y="0"/>
            <a:ext cx="2639484"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3" name="Satura vietturis 2">
            <a:extLst>
              <a:ext uri="{FF2B5EF4-FFF2-40B4-BE49-F238E27FC236}">
                <a16:creationId xmlns:a16="http://schemas.microsoft.com/office/drawing/2014/main" id="{14DD51C4-F680-7A09-D620-8DF7977B846F}"/>
              </a:ext>
            </a:extLst>
          </p:cNvPr>
          <p:cNvSpPr>
            <a:spLocks noGrp="1"/>
          </p:cNvSpPr>
          <p:nvPr>
            <p:ph idx="1"/>
          </p:nvPr>
        </p:nvSpPr>
        <p:spPr>
          <a:xfrm>
            <a:off x="628650" y="1825625"/>
            <a:ext cx="5257908" cy="4351338"/>
          </a:xfrm>
          <a:solidFill>
            <a:schemeClr val="bg1"/>
          </a:solidFill>
        </p:spPr>
        <p:txBody>
          <a:bodyPr>
            <a:normAutofit lnSpcReduction="10000"/>
          </a:bodyPr>
          <a:lstStyle/>
          <a:p>
            <a:pPr marL="209550" indent="0" defTabSz="914400">
              <a:spcBef>
                <a:spcPts val="600"/>
              </a:spcBef>
              <a:buNone/>
            </a:pPr>
            <a:r>
              <a:rPr lang="lv-LV" sz="1600" b="1" u="sng" dirty="0">
                <a:effectLst/>
                <a:ea typeface="Times New Roman" panose="02020603050405020304" pitchFamily="18" charset="0"/>
              </a:rPr>
              <a:t>Būtība</a:t>
            </a:r>
            <a:r>
              <a:rPr lang="lv-LV" sz="1600" b="1" dirty="0">
                <a:effectLst/>
                <a:ea typeface="Times New Roman" panose="02020603050405020304" pitchFamily="18" charset="0"/>
              </a:rPr>
              <a:t>: </a:t>
            </a:r>
            <a:r>
              <a:rPr lang="lv-LV" sz="1600" dirty="0">
                <a:effectLst/>
                <a:ea typeface="Times New Roman" panose="02020603050405020304" pitchFamily="18" charset="0"/>
              </a:rPr>
              <a:t>Pamatojoties uz datu subjekta sūdzību par iespējamiem SIA pārkāpumiem komerciālu paziņojumu sūtīšanā (nenodrošinot patiesu iespēju atteikties no to turpmākas saņemšanas), Inspekcija veica SIA tīmekļa vietnes pārbaudi. </a:t>
            </a:r>
          </a:p>
          <a:p>
            <a:pPr marL="495300" indent="-285750" defTabSz="914400">
              <a:spcBef>
                <a:spcPts val="600"/>
              </a:spcBef>
            </a:pPr>
            <a:r>
              <a:rPr lang="lv-LV" sz="1600" dirty="0">
                <a:effectLst/>
                <a:ea typeface="Times New Roman" panose="02020603050405020304" pitchFamily="18" charset="0"/>
              </a:rPr>
              <a:t>Tika konstatēts, ka SIA tīmekļa vietnēs tiek veikta datu apstrāde bez tiesiska pamata – nenodrošinot datu subjektiem iespēju piekrist/atteikties no atsevišķām sīkdatnēm (to veidiem, piemēram, reklāmas sīkdatnēm), </a:t>
            </a:r>
          </a:p>
          <a:p>
            <a:pPr marL="495300" indent="-285750" defTabSz="914400">
              <a:spcBef>
                <a:spcPts val="600"/>
              </a:spcBef>
            </a:pPr>
            <a:r>
              <a:rPr lang="lv-LV" sz="1600" dirty="0">
                <a:effectLst/>
                <a:ea typeface="Times New Roman" panose="02020603050405020304" pitchFamily="18" charset="0"/>
              </a:rPr>
              <a:t>kā arī norādot neprecīzu un patiesībai neatbilstošu informāciju Sīkdatņu politikā.</a:t>
            </a:r>
          </a:p>
          <a:p>
            <a:pPr marL="495300" indent="-285750" defTabSz="914400">
              <a:spcBef>
                <a:spcPts val="600"/>
              </a:spcBef>
            </a:pPr>
            <a:r>
              <a:rPr lang="lv-LV" sz="1600" dirty="0">
                <a:ea typeface="Times New Roman" panose="02020603050405020304" pitchFamily="18" charset="0"/>
              </a:rPr>
              <a:t>Tika konstatēti vairāki VDAR un ISPL pārkāpumi.</a:t>
            </a:r>
          </a:p>
          <a:p>
            <a:pPr marL="209550" indent="0" defTabSz="914400">
              <a:spcBef>
                <a:spcPts val="600"/>
              </a:spcBef>
              <a:buNone/>
            </a:pPr>
            <a:r>
              <a:rPr lang="lv-LV" sz="1600" dirty="0">
                <a:effectLst/>
                <a:ea typeface="Times New Roman" panose="02020603050405020304" pitchFamily="18" charset="0"/>
              </a:rPr>
              <a:t>Saņemot Inspekcijas informācijas pieprasījumu, SIA konstatētos pārkāpumus nekavējoties novērsa, </a:t>
            </a:r>
            <a:br>
              <a:rPr lang="lv-LV" sz="1600" dirty="0">
                <a:effectLst/>
                <a:ea typeface="Times New Roman" panose="02020603050405020304" pitchFamily="18" charset="0"/>
              </a:rPr>
            </a:br>
            <a:r>
              <a:rPr lang="lv-LV" sz="1600" dirty="0">
                <a:effectLst/>
                <a:ea typeface="Times New Roman" panose="02020603050405020304" pitchFamily="18" charset="0"/>
              </a:rPr>
              <a:t>ieviesa jaunu tehnisko risinājumu un pilnā apjomā sadarbojās ar Inspekciju </a:t>
            </a:r>
          </a:p>
          <a:p>
            <a:pPr marL="209550" indent="0" defTabSz="914400">
              <a:spcBef>
                <a:spcPts val="600"/>
              </a:spcBef>
              <a:buNone/>
            </a:pPr>
            <a:r>
              <a:rPr lang="lv-LV" sz="1600" b="1" u="sng" dirty="0"/>
              <a:t>Korektīvais līdzeklis:</a:t>
            </a:r>
            <a:r>
              <a:rPr lang="lv-LV" sz="1600" dirty="0"/>
              <a:t> brīdinājums</a:t>
            </a:r>
            <a:endParaRPr lang="lv-LV" sz="1600" dirty="0">
              <a:ea typeface="Times New Roman" panose="02020603050405020304" pitchFamily="18" charset="0"/>
            </a:endParaRPr>
          </a:p>
          <a:p>
            <a:endParaRPr lang="lv-LV" sz="1300" dirty="0"/>
          </a:p>
          <a:p>
            <a:endParaRPr lang="lv-LV" sz="1300" dirty="0"/>
          </a:p>
          <a:p>
            <a:endParaRPr lang="lv-LV" sz="1300" dirty="0"/>
          </a:p>
        </p:txBody>
      </p:sp>
      <p:pic>
        <p:nvPicPr>
          <p:cNvPr id="5" name="Attēls 4">
            <a:extLst>
              <a:ext uri="{FF2B5EF4-FFF2-40B4-BE49-F238E27FC236}">
                <a16:creationId xmlns:a16="http://schemas.microsoft.com/office/drawing/2014/main" id="{FD8EE8AD-ACD9-22FC-A42A-EE4E5F6D52FC}"/>
              </a:ext>
            </a:extLst>
          </p:cNvPr>
          <p:cNvPicPr>
            <a:picLocks noChangeAspect="1"/>
          </p:cNvPicPr>
          <p:nvPr/>
        </p:nvPicPr>
        <p:blipFill rotWithShape="1">
          <a:blip r:embed="rId4"/>
          <a:srcRect l="21947" r="26823" b="-3"/>
          <a:stretch/>
        </p:blipFill>
        <p:spPr>
          <a:xfrm>
            <a:off x="5562600" y="2261389"/>
            <a:ext cx="3581400" cy="459661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2" name="Virsraksts 1">
            <a:extLst>
              <a:ext uri="{FF2B5EF4-FFF2-40B4-BE49-F238E27FC236}">
                <a16:creationId xmlns:a16="http://schemas.microsoft.com/office/drawing/2014/main" id="{2523A5A4-89D1-CB19-8280-0974EA1A4E23}"/>
              </a:ext>
            </a:extLst>
          </p:cNvPr>
          <p:cNvSpPr>
            <a:spLocks noGrp="1"/>
          </p:cNvSpPr>
          <p:nvPr>
            <p:ph type="title"/>
          </p:nvPr>
        </p:nvSpPr>
        <p:spPr>
          <a:xfrm>
            <a:off x="628650" y="533400"/>
            <a:ext cx="5772150" cy="1351095"/>
          </a:xfrm>
          <a:solidFill>
            <a:schemeClr val="bg1"/>
          </a:solidFill>
        </p:spPr>
        <p:txBody>
          <a:bodyPr>
            <a:normAutofit/>
          </a:bodyPr>
          <a:lstStyle/>
          <a:p>
            <a:r>
              <a:rPr lang="lv-LV" sz="2800" dirty="0"/>
              <a:t>Personas datu apstrāde, </a:t>
            </a:r>
            <a:br>
              <a:rPr lang="lv-LV" sz="2800" dirty="0"/>
            </a:br>
            <a:r>
              <a:rPr lang="lv-LV" sz="2800" dirty="0"/>
              <a:t>izmantojot sīkdatnes tīmekļa vietnē</a:t>
            </a:r>
          </a:p>
        </p:txBody>
      </p:sp>
    </p:spTree>
    <p:extLst>
      <p:ext uri="{BB962C8B-B14F-4D97-AF65-F5344CB8AC3E}">
        <p14:creationId xmlns:p14="http://schemas.microsoft.com/office/powerpoint/2010/main" val="31632268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5426" y="1364732"/>
            <a:ext cx="710616"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4022954" y="-170491"/>
            <a:ext cx="4021193" cy="301589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 name="Picture 3">
            <a:extLst>
              <a:ext uri="{FF2B5EF4-FFF2-40B4-BE49-F238E27FC236}">
                <a16:creationId xmlns:a16="http://schemas.microsoft.com/office/drawing/2014/main" id="{FE98C912-A992-9965-4F98-7CF8CD9F7B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35" r="972" b="3"/>
          <a:stretch/>
        </p:blipFill>
        <p:spPr>
          <a:xfrm>
            <a:off x="6512983" y="16530"/>
            <a:ext cx="2639484"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3" name="Satura vietturis 2">
            <a:extLst>
              <a:ext uri="{FF2B5EF4-FFF2-40B4-BE49-F238E27FC236}">
                <a16:creationId xmlns:a16="http://schemas.microsoft.com/office/drawing/2014/main" id="{14DD51C4-F680-7A09-D620-8DF7977B846F}"/>
              </a:ext>
            </a:extLst>
          </p:cNvPr>
          <p:cNvSpPr>
            <a:spLocks noGrp="1"/>
          </p:cNvSpPr>
          <p:nvPr>
            <p:ph idx="1"/>
          </p:nvPr>
        </p:nvSpPr>
        <p:spPr>
          <a:xfrm>
            <a:off x="638666" y="2182459"/>
            <a:ext cx="5533534" cy="4329731"/>
          </a:xfrm>
          <a:solidFill>
            <a:schemeClr val="bg1"/>
          </a:solidFill>
        </p:spPr>
        <p:txBody>
          <a:bodyPr>
            <a:normAutofit lnSpcReduction="10000"/>
          </a:bodyPr>
          <a:lstStyle/>
          <a:p>
            <a:pPr indent="0">
              <a:spcBef>
                <a:spcPts val="0"/>
              </a:spcBef>
              <a:spcAft>
                <a:spcPts val="300"/>
              </a:spcAft>
              <a:buNone/>
            </a:pPr>
            <a:r>
              <a:rPr lang="lv-LV" sz="1600" b="1" u="sng" dirty="0">
                <a:effectLst/>
                <a:ea typeface="Times New Roman" panose="02020603050405020304" pitchFamily="18" charset="0"/>
              </a:rPr>
              <a:t>Būtība</a:t>
            </a:r>
            <a:r>
              <a:rPr lang="lv-LV" sz="1600" dirty="0">
                <a:effectLst/>
                <a:ea typeface="Times New Roman" panose="02020603050405020304" pitchFamily="18" charset="0"/>
              </a:rPr>
              <a:t>: </a:t>
            </a:r>
            <a:r>
              <a:rPr lang="lv-LV" sz="1600" dirty="0">
                <a:ea typeface="Times New Roman" panose="02020603050405020304" pitchFamily="18" charset="0"/>
              </a:rPr>
              <a:t>Starptautiskās sadarbības lieta.</a:t>
            </a:r>
            <a:endParaRPr lang="lv-LV" sz="1600" b="1" u="sng" dirty="0">
              <a:ea typeface="Times New Roman" panose="02020603050405020304" pitchFamily="18" charset="0"/>
            </a:endParaRPr>
          </a:p>
          <a:p>
            <a:pPr indent="0">
              <a:spcBef>
                <a:spcPts val="0"/>
              </a:spcBef>
              <a:spcAft>
                <a:spcPts val="300"/>
              </a:spcAft>
              <a:buNone/>
            </a:pPr>
            <a:r>
              <a:rPr lang="lv-LV" sz="1600" dirty="0">
                <a:effectLst/>
                <a:ea typeface="Times New Roman" panose="02020603050405020304" pitchFamily="18" charset="0"/>
              </a:rPr>
              <a:t>Sporta kluba klientu </a:t>
            </a:r>
            <a:r>
              <a:rPr lang="lv-LV" sz="1600" dirty="0" err="1">
                <a:effectLst/>
                <a:ea typeface="Times New Roman" panose="02020603050405020304" pitchFamily="18" charset="0"/>
              </a:rPr>
              <a:t>biometrisko</a:t>
            </a:r>
            <a:r>
              <a:rPr lang="lv-LV" sz="1600" dirty="0">
                <a:effectLst/>
                <a:ea typeface="Times New Roman" panose="02020603050405020304" pitchFamily="18" charset="0"/>
              </a:rPr>
              <a:t> datu (pirkstu nospiedumu izmantošana) apstrāde, lai ieietu sporta klubā</a:t>
            </a:r>
            <a:r>
              <a:rPr lang="lv-LV" sz="1600" dirty="0">
                <a:ea typeface="Times New Roman" panose="02020603050405020304" pitchFamily="18" charset="0"/>
              </a:rPr>
              <a:t>.</a:t>
            </a:r>
            <a:endParaRPr lang="lv-LV" sz="1600" dirty="0">
              <a:effectLst/>
              <a:ea typeface="Times New Roman" panose="02020603050405020304" pitchFamily="18" charset="0"/>
            </a:endParaRPr>
          </a:p>
          <a:p>
            <a:pPr indent="0">
              <a:spcBef>
                <a:spcPts val="0"/>
              </a:spcBef>
              <a:spcAft>
                <a:spcPts val="300"/>
              </a:spcAft>
              <a:buNone/>
            </a:pPr>
            <a:r>
              <a:rPr lang="lv-LV" sz="1600" dirty="0">
                <a:effectLst/>
                <a:ea typeface="Calibri" panose="020F0502020204030204" pitchFamily="34" charset="0"/>
                <a:cs typeface="Arial" panose="020B0604020202020204" pitchFamily="34" charset="0"/>
              </a:rPr>
              <a:t>Sporta klubs uzskatīja, ka ieguvis klientu piekrišanu pirkstu nospiedumu izmantošanai, jo šāda piekrišana izrietēja no sporta kluba un klienta līguma. </a:t>
            </a:r>
          </a:p>
          <a:p>
            <a:pPr indent="0">
              <a:spcBef>
                <a:spcPts val="0"/>
              </a:spcBef>
              <a:spcAft>
                <a:spcPts val="300"/>
              </a:spcAft>
              <a:buNone/>
            </a:pPr>
            <a:r>
              <a:rPr lang="lv-LV" sz="1600" dirty="0">
                <a:effectLst/>
                <a:ea typeface="Calibri" panose="020F0502020204030204" pitchFamily="34" charset="0"/>
                <a:cs typeface="Arial" panose="020B0604020202020204" pitchFamily="34" charset="0"/>
              </a:rPr>
              <a:t>Tomēr Inspekcija norādīja, ka piekrišanai ir jābūt nepārprotamai un brīvi dotai – tā nevar būt sasaistīta ar līguma izpildes noteikumiem un pakalpojuma saņemšanas iespējām.</a:t>
            </a:r>
            <a:endParaRPr lang="lv-LV" sz="1600" dirty="0">
              <a:effectLst/>
              <a:ea typeface="Times New Roman" panose="02020603050405020304" pitchFamily="18" charset="0"/>
            </a:endParaRPr>
          </a:p>
          <a:p>
            <a:pPr marL="457200" indent="-285750">
              <a:spcBef>
                <a:spcPts val="0"/>
              </a:spcBef>
              <a:spcAft>
                <a:spcPts val="300"/>
              </a:spcAft>
            </a:pPr>
            <a:r>
              <a:rPr lang="lv-LV" sz="1600" dirty="0">
                <a:ea typeface="Times New Roman" panose="02020603050405020304" pitchFamily="18" charset="0"/>
              </a:rPr>
              <a:t>Tika konstatēts: VDAR </a:t>
            </a:r>
            <a:r>
              <a:rPr lang="lv-LV" sz="1600" dirty="0">
                <a:effectLst/>
                <a:ea typeface="Calibri" panose="020F0502020204030204" pitchFamily="34" charset="0"/>
              </a:rPr>
              <a:t>5. panta a</a:t>
            </a:r>
            <a:r>
              <a:rPr lang="lv-LV" sz="1600" dirty="0">
                <a:ea typeface="Calibri" panose="020F0502020204030204" pitchFamily="34" charset="0"/>
              </a:rPr>
              <a:t>)</a:t>
            </a:r>
            <a:r>
              <a:rPr lang="lv-LV" sz="1600" dirty="0">
                <a:effectLst/>
                <a:ea typeface="Calibri" panose="020F0502020204030204" pitchFamily="34" charset="0"/>
              </a:rPr>
              <a:t> apakšpunkta un </a:t>
            </a:r>
            <a:br>
              <a:rPr lang="lv-LV" sz="1600" dirty="0">
                <a:ea typeface="Calibri" panose="020F0502020204030204" pitchFamily="34" charset="0"/>
              </a:rPr>
            </a:br>
            <a:r>
              <a:rPr lang="lv-LV" sz="1600" dirty="0">
                <a:effectLst/>
                <a:ea typeface="Calibri" panose="020F0502020204030204" pitchFamily="34" charset="0"/>
              </a:rPr>
              <a:t>VDAR 9. panta 2. punkta </a:t>
            </a:r>
            <a:r>
              <a:rPr lang="lv-LV" sz="1600" dirty="0">
                <a:effectLst/>
                <a:ea typeface="Times New Roman" panose="02020603050405020304" pitchFamily="18" charset="0"/>
              </a:rPr>
              <a:t> </a:t>
            </a:r>
            <a:r>
              <a:rPr lang="lv-LV" sz="1600" dirty="0">
                <a:effectLst/>
                <a:ea typeface="Calibri" panose="020F0502020204030204" pitchFamily="34" charset="0"/>
              </a:rPr>
              <a:t>pārkāpums: n</a:t>
            </a:r>
            <a:r>
              <a:rPr lang="lv-LV" sz="1600" dirty="0">
                <a:ea typeface="Times New Roman" panose="02020603050405020304" pitchFamily="18" charset="0"/>
              </a:rPr>
              <a:t>eatbilstoša </a:t>
            </a:r>
            <a:r>
              <a:rPr lang="lv-LV" sz="1600" dirty="0" err="1">
                <a:ea typeface="Times New Roman" panose="02020603050405020304" pitchFamily="18" charset="0"/>
              </a:rPr>
              <a:t>biometrisko</a:t>
            </a:r>
            <a:r>
              <a:rPr lang="lv-LV" sz="1600" dirty="0">
                <a:ea typeface="Times New Roman" panose="02020603050405020304" pitchFamily="18" charset="0"/>
              </a:rPr>
              <a:t> personas datu apstrāde</a:t>
            </a:r>
            <a:r>
              <a:rPr lang="lv-LV" sz="1600" dirty="0">
                <a:effectLst/>
                <a:ea typeface="Times New Roman" panose="02020603050405020304" pitchFamily="18" charset="0"/>
              </a:rPr>
              <a:t>.</a:t>
            </a:r>
            <a:endParaRPr lang="lv-LV" sz="1600" dirty="0">
              <a:ea typeface="Times New Roman" panose="02020603050405020304" pitchFamily="18" charset="0"/>
            </a:endParaRPr>
          </a:p>
          <a:p>
            <a:pPr marL="723900" indent="-342900" defTabSz="914400">
              <a:spcBef>
                <a:spcPts val="600"/>
              </a:spcBef>
              <a:buFont typeface="Arial" panose="020B0604020202020204" pitchFamily="34" charset="0"/>
              <a:buChar char="•"/>
            </a:pPr>
            <a:endParaRPr lang="lv-LV" sz="1600" b="1" u="sng" dirty="0">
              <a:cs typeface="Times New Roman" panose="02020603050405020304" pitchFamily="18" charset="0"/>
            </a:endParaRPr>
          </a:p>
          <a:p>
            <a:pPr marL="209550" indent="0" defTabSz="914400">
              <a:spcBef>
                <a:spcPts val="600"/>
              </a:spcBef>
              <a:buNone/>
            </a:pPr>
            <a:r>
              <a:rPr lang="lv-LV" sz="1600" b="1" u="sng" dirty="0">
                <a:cs typeface="Times New Roman" panose="02020603050405020304" pitchFamily="18" charset="0"/>
              </a:rPr>
              <a:t>Korektīvais līdzeklis:</a:t>
            </a:r>
            <a:r>
              <a:rPr lang="lv-LV" sz="1600" dirty="0">
                <a:cs typeface="Times New Roman" panose="02020603050405020304" pitchFamily="18" charset="0"/>
              </a:rPr>
              <a:t> </a:t>
            </a:r>
          </a:p>
          <a:p>
            <a:pPr marL="381000" defTabSz="914400">
              <a:spcBef>
                <a:spcPts val="600"/>
              </a:spcBef>
            </a:pPr>
            <a:r>
              <a:rPr lang="lv-LV" sz="1600" dirty="0">
                <a:cs typeface="Times New Roman" panose="02020603050405020304" pitchFamily="18" charset="0"/>
              </a:rPr>
              <a:t>Naudas sods – 5836,00 </a:t>
            </a:r>
            <a:r>
              <a:rPr lang="lv-LV" sz="1600" dirty="0" err="1">
                <a:cs typeface="Times New Roman" panose="02020603050405020304" pitchFamily="18" charset="0"/>
              </a:rPr>
              <a:t>euro</a:t>
            </a:r>
            <a:endParaRPr lang="lv-LV" sz="1600" dirty="0">
              <a:cs typeface="Times New Roman" panose="02020603050405020304" pitchFamily="18" charset="0"/>
            </a:endParaRPr>
          </a:p>
          <a:p>
            <a:pPr marL="381000" defTabSz="914400">
              <a:spcBef>
                <a:spcPts val="600"/>
              </a:spcBef>
            </a:pPr>
            <a:r>
              <a:rPr lang="lv-LV" sz="1600" dirty="0">
                <a:cs typeface="Times New Roman" panose="02020603050405020304" pitchFamily="18" charset="0"/>
              </a:rPr>
              <a:t>Pienākums pārtraukt pārkāpumu, dzēst iegūtos klientu </a:t>
            </a:r>
            <a:r>
              <a:rPr lang="lv-LV" sz="1600" dirty="0" err="1">
                <a:cs typeface="Times New Roman" panose="02020603050405020304" pitchFamily="18" charset="0"/>
              </a:rPr>
              <a:t>biometriskos</a:t>
            </a:r>
            <a:r>
              <a:rPr lang="lv-LV" sz="1600" dirty="0">
                <a:cs typeface="Times New Roman" panose="02020603050405020304" pitchFamily="18" charset="0"/>
              </a:rPr>
              <a:t> datus un turpmāk ievērot tiesiskā regulējuma prasības</a:t>
            </a:r>
          </a:p>
          <a:p>
            <a:endParaRPr lang="lv-LV" sz="1000" dirty="0"/>
          </a:p>
        </p:txBody>
      </p:sp>
      <p:sp>
        <p:nvSpPr>
          <p:cNvPr id="2" name="Virsraksts 1">
            <a:extLst>
              <a:ext uri="{FF2B5EF4-FFF2-40B4-BE49-F238E27FC236}">
                <a16:creationId xmlns:a16="http://schemas.microsoft.com/office/drawing/2014/main" id="{2523A5A4-89D1-CB19-8280-0974EA1A4E23}"/>
              </a:ext>
            </a:extLst>
          </p:cNvPr>
          <p:cNvSpPr>
            <a:spLocks noGrp="1"/>
          </p:cNvSpPr>
          <p:nvPr>
            <p:ph type="title"/>
          </p:nvPr>
        </p:nvSpPr>
        <p:spPr>
          <a:xfrm>
            <a:off x="628650" y="345810"/>
            <a:ext cx="5930828" cy="1757627"/>
          </a:xfrm>
          <a:solidFill>
            <a:schemeClr val="bg1"/>
          </a:solidFill>
        </p:spPr>
        <p:txBody>
          <a:bodyPr>
            <a:noAutofit/>
          </a:bodyPr>
          <a:lstStyle/>
          <a:p>
            <a:r>
              <a:rPr lang="lv-LV" dirty="0"/>
              <a:t>Klientu </a:t>
            </a:r>
            <a:r>
              <a:rPr lang="lv-LV" dirty="0" err="1"/>
              <a:t>biometrisko</a:t>
            </a:r>
            <a:r>
              <a:rPr lang="lv-LV" dirty="0"/>
              <a:t> datu apstrāde bez atbilstoša tiesiskā pamata</a:t>
            </a:r>
          </a:p>
        </p:txBody>
      </p:sp>
      <p:pic>
        <p:nvPicPr>
          <p:cNvPr id="5" name="Attēls 4" descr="Attēls, kurā ir teksts, traips&#10;&#10;Apraksts ģenerēts automātiski">
            <a:extLst>
              <a:ext uri="{FF2B5EF4-FFF2-40B4-BE49-F238E27FC236}">
                <a16:creationId xmlns:a16="http://schemas.microsoft.com/office/drawing/2014/main" id="{6FC11E49-144E-F860-7543-475D45A11DB8}"/>
              </a:ext>
            </a:extLst>
          </p:cNvPr>
          <p:cNvPicPr>
            <a:picLocks noChangeAspect="1"/>
          </p:cNvPicPr>
          <p:nvPr/>
        </p:nvPicPr>
        <p:blipFill rotWithShape="1">
          <a:blip r:embed="rId4">
            <a:extLst>
              <a:ext uri="{28A0092B-C50C-407E-A947-70E740481C1C}">
                <a14:useLocalDpi xmlns:a14="http://schemas.microsoft.com/office/drawing/2010/main" val="0"/>
              </a:ext>
            </a:extLst>
          </a:blip>
          <a:srcRect l="51304" r="-1" b="-1"/>
          <a:stretch/>
        </p:blipFill>
        <p:spPr>
          <a:xfrm>
            <a:off x="5925944" y="2806751"/>
            <a:ext cx="3218056"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Tree>
    <p:extLst>
      <p:ext uri="{BB962C8B-B14F-4D97-AF65-F5344CB8AC3E}">
        <p14:creationId xmlns:p14="http://schemas.microsoft.com/office/powerpoint/2010/main" val="20667982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523A5A4-89D1-CB19-8280-0974EA1A4E23}"/>
              </a:ext>
            </a:extLst>
          </p:cNvPr>
          <p:cNvSpPr>
            <a:spLocks noGrp="1"/>
          </p:cNvSpPr>
          <p:nvPr>
            <p:ph type="title"/>
          </p:nvPr>
        </p:nvSpPr>
        <p:spPr>
          <a:xfrm>
            <a:off x="630273" y="403503"/>
            <a:ext cx="5465727" cy="1501394"/>
          </a:xfrm>
        </p:spPr>
        <p:txBody>
          <a:bodyPr anchor="b">
            <a:normAutofit/>
          </a:bodyPr>
          <a:lstStyle/>
          <a:p>
            <a:r>
              <a:rPr lang="lv-LV" dirty="0"/>
              <a:t>Prettiesiska personas datu apstrāde valodu apguves tīmekļa vietnē</a:t>
            </a:r>
          </a:p>
        </p:txBody>
      </p:sp>
      <p:pic>
        <p:nvPicPr>
          <p:cNvPr id="6" name="Picture 3">
            <a:extLst>
              <a:ext uri="{FF2B5EF4-FFF2-40B4-BE49-F238E27FC236}">
                <a16:creationId xmlns:a16="http://schemas.microsoft.com/office/drawing/2014/main" id="{FE98C912-A992-9965-4F98-7CF8CD9F7B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863" r="1" b="13174"/>
          <a:stretch/>
        </p:blipFill>
        <p:spPr>
          <a:xfrm>
            <a:off x="5948172" y="10"/>
            <a:ext cx="3195828" cy="2569454"/>
          </a:xfrm>
          <a:prstGeom prst="rect">
            <a:avLst/>
          </a:prstGeom>
        </p:spPr>
      </p:pic>
      <p:sp>
        <p:nvSpPr>
          <p:cNvPr id="3" name="Satura vietturis 2">
            <a:extLst>
              <a:ext uri="{FF2B5EF4-FFF2-40B4-BE49-F238E27FC236}">
                <a16:creationId xmlns:a16="http://schemas.microsoft.com/office/drawing/2014/main" id="{14DD51C4-F680-7A09-D620-8DF7977B846F}"/>
              </a:ext>
            </a:extLst>
          </p:cNvPr>
          <p:cNvSpPr>
            <a:spLocks noGrp="1"/>
          </p:cNvSpPr>
          <p:nvPr>
            <p:ph idx="1"/>
          </p:nvPr>
        </p:nvSpPr>
        <p:spPr>
          <a:xfrm>
            <a:off x="658495" y="2121547"/>
            <a:ext cx="7980327" cy="4335772"/>
          </a:xfrm>
        </p:spPr>
        <p:txBody>
          <a:bodyPr>
            <a:normAutofit/>
          </a:bodyPr>
          <a:lstStyle/>
          <a:p>
            <a:pPr indent="0" algn="just">
              <a:lnSpc>
                <a:spcPct val="100000"/>
              </a:lnSpc>
              <a:spcBef>
                <a:spcPts val="0"/>
              </a:spcBef>
              <a:buNone/>
            </a:pPr>
            <a:r>
              <a:rPr lang="lv-LV" sz="1600" b="1" u="sng" dirty="0">
                <a:solidFill>
                  <a:srgbClr val="000000"/>
                </a:solidFill>
                <a:effectLst/>
                <a:ea typeface="Times New Roman" panose="02020603050405020304" pitchFamily="18" charset="0"/>
              </a:rPr>
              <a:t>Būtība</a:t>
            </a:r>
            <a:r>
              <a:rPr lang="lv-LV" sz="1600" dirty="0">
                <a:solidFill>
                  <a:srgbClr val="000000"/>
                </a:solidFill>
                <a:effectLst/>
                <a:ea typeface="Times New Roman" panose="02020603050405020304" pitchFamily="18" charset="0"/>
              </a:rPr>
              <a:t>: Starptautiskās sadarbības lieta.</a:t>
            </a:r>
          </a:p>
          <a:p>
            <a:pPr indent="0" algn="just">
              <a:lnSpc>
                <a:spcPct val="100000"/>
              </a:lnSpc>
              <a:spcBef>
                <a:spcPts val="0"/>
              </a:spcBef>
              <a:buNone/>
            </a:pPr>
            <a:r>
              <a:rPr lang="lv-LV" sz="1600" dirty="0">
                <a:ea typeface="Times New Roman" panose="02020603050405020304" pitchFamily="18" charset="0"/>
              </a:rPr>
              <a:t>Tīmekļa vietnē tika piedāvāts pakalpojums – svešvalodu apmācība, kuras programmas ietvaros </a:t>
            </a:r>
            <a:r>
              <a:rPr lang="lv-LV" sz="1600" dirty="0">
                <a:effectLst/>
                <a:ea typeface="Times New Roman" panose="02020603050405020304" pitchFamily="18" charset="0"/>
              </a:rPr>
              <a:t>pēc reģistrācijas vietnē un samaksas veikšanas par izvēlēto programmu, pirms piekļuves apmācību kursa materiāliem, klientiem tika prasīts aizpildīt anketu, kurā jānorāda informācija par personas vārdu, uzvārdu, telefona numuru, e-pasta adresi, </a:t>
            </a:r>
            <a:r>
              <a:rPr lang="lv-LV" sz="1600" u="sng" dirty="0">
                <a:effectLst/>
                <a:ea typeface="Times New Roman" panose="02020603050405020304" pitchFamily="18" charset="0"/>
              </a:rPr>
              <a:t>augumu, svaru, profesiju</a:t>
            </a:r>
            <a:r>
              <a:rPr lang="lv-LV" sz="1600" dirty="0">
                <a:effectLst/>
                <a:ea typeface="Times New Roman" panose="02020603050405020304" pitchFamily="18" charset="0"/>
              </a:rPr>
              <a:t>, dzimšanas datumu, </a:t>
            </a:r>
            <a:r>
              <a:rPr lang="lv-LV" sz="1600" u="sng" dirty="0">
                <a:effectLst/>
                <a:ea typeface="Times New Roman" panose="02020603050405020304" pitchFamily="18" charset="0"/>
              </a:rPr>
              <a:t>dzimšanas vietu, dzīvesvietu un ārzemēs dzīvojošo radinieku skaitu</a:t>
            </a:r>
            <a:r>
              <a:rPr lang="lv-LV" sz="1600" dirty="0">
                <a:effectLst/>
                <a:ea typeface="Times New Roman" panose="02020603050405020304" pitchFamily="18" charset="0"/>
              </a:rPr>
              <a:t>.</a:t>
            </a:r>
            <a:r>
              <a:rPr lang="lv-LV" sz="1600" b="1" u="sng" dirty="0">
                <a:solidFill>
                  <a:srgbClr val="000000"/>
                </a:solidFill>
                <a:ea typeface="Times New Roman" panose="02020603050405020304" pitchFamily="18" charset="0"/>
              </a:rPr>
              <a:t> </a:t>
            </a:r>
          </a:p>
          <a:p>
            <a:pPr indent="0" algn="just">
              <a:lnSpc>
                <a:spcPct val="100000"/>
              </a:lnSpc>
              <a:spcBef>
                <a:spcPts val="0"/>
              </a:spcBef>
              <a:buNone/>
            </a:pPr>
            <a:r>
              <a:rPr lang="lv-LV" sz="1600" dirty="0">
                <a:solidFill>
                  <a:srgbClr val="000000"/>
                </a:solidFill>
                <a:ea typeface="Times New Roman" panose="02020603050405020304" pitchFamily="18" charset="0"/>
              </a:rPr>
              <a:t>Anketas aizpildīšana bija obligāts priekšnoteikums pakalpojuma saņemšanai, par ko klients jau bija veicis apmaksu.</a:t>
            </a:r>
          </a:p>
          <a:p>
            <a:pPr indent="0" algn="just">
              <a:lnSpc>
                <a:spcPct val="100000"/>
              </a:lnSpc>
              <a:spcBef>
                <a:spcPts val="0"/>
              </a:spcBef>
              <a:buNone/>
            </a:pPr>
            <a:endParaRPr lang="lv-LV" sz="1600" dirty="0">
              <a:solidFill>
                <a:srgbClr val="000000"/>
              </a:solidFill>
              <a:ea typeface="Times New Roman" panose="02020603050405020304" pitchFamily="18" charset="0"/>
            </a:endParaRPr>
          </a:p>
          <a:p>
            <a:pPr indent="0" algn="just">
              <a:lnSpc>
                <a:spcPct val="100000"/>
              </a:lnSpc>
              <a:spcBef>
                <a:spcPts val="0"/>
              </a:spcBef>
              <a:buNone/>
            </a:pPr>
            <a:r>
              <a:rPr lang="lv-LV" sz="1600" dirty="0">
                <a:solidFill>
                  <a:srgbClr val="000000"/>
                </a:solidFill>
                <a:ea typeface="Times New Roman" panose="02020603050405020304" pitchFamily="18" charset="0"/>
              </a:rPr>
              <a:t>Tika konstatēta pārmērīga personas datu </a:t>
            </a:r>
          </a:p>
          <a:p>
            <a:pPr indent="0" algn="just">
              <a:lnSpc>
                <a:spcPct val="100000"/>
              </a:lnSpc>
              <a:spcBef>
                <a:spcPts val="0"/>
              </a:spcBef>
              <a:buNone/>
            </a:pPr>
            <a:r>
              <a:rPr lang="lv-LV" sz="1600" dirty="0">
                <a:solidFill>
                  <a:srgbClr val="000000"/>
                </a:solidFill>
                <a:ea typeface="Times New Roman" panose="02020603050405020304" pitchFamily="18" charset="0"/>
              </a:rPr>
              <a:t>kategoriju apstrāde, kas tika veikta vairākus gadus,</a:t>
            </a:r>
          </a:p>
          <a:p>
            <a:pPr indent="0" algn="just">
              <a:lnSpc>
                <a:spcPct val="100000"/>
              </a:lnSpc>
              <a:spcBef>
                <a:spcPts val="0"/>
              </a:spcBef>
              <a:buNone/>
            </a:pPr>
            <a:r>
              <a:rPr lang="lv-LV" sz="1600" dirty="0">
                <a:solidFill>
                  <a:srgbClr val="000000"/>
                </a:solidFill>
                <a:ea typeface="Times New Roman" panose="02020603050405020304" pitchFamily="18" charset="0"/>
              </a:rPr>
              <a:t>un citi pārkāpumi (t.sk., mobilo tālruņu numuru </a:t>
            </a:r>
          </a:p>
          <a:p>
            <a:pPr indent="0" algn="just">
              <a:lnSpc>
                <a:spcPct val="100000"/>
              </a:lnSpc>
              <a:spcBef>
                <a:spcPts val="0"/>
              </a:spcBef>
              <a:buNone/>
            </a:pPr>
            <a:r>
              <a:rPr lang="lv-LV" sz="1600" dirty="0">
                <a:solidFill>
                  <a:srgbClr val="000000"/>
                </a:solidFill>
                <a:ea typeface="Times New Roman" panose="02020603050405020304" pitchFamily="18" charset="0"/>
              </a:rPr>
              <a:t>iegūšana un izmantošana mārketinga vajadzībām</a:t>
            </a:r>
          </a:p>
          <a:p>
            <a:pPr indent="0" algn="just">
              <a:lnSpc>
                <a:spcPct val="100000"/>
              </a:lnSpc>
              <a:spcBef>
                <a:spcPts val="0"/>
              </a:spcBef>
              <a:buNone/>
            </a:pPr>
            <a:r>
              <a:rPr lang="lv-LV" sz="1600" dirty="0">
                <a:solidFill>
                  <a:srgbClr val="000000"/>
                </a:solidFill>
                <a:ea typeface="Times New Roman" panose="02020603050405020304" pitchFamily="18" charset="0"/>
              </a:rPr>
              <a:t>bez piekrišanas iegūšanas)</a:t>
            </a:r>
          </a:p>
          <a:p>
            <a:pPr marL="723900" indent="-342900" algn="just" defTabSz="914400">
              <a:spcBef>
                <a:spcPts val="600"/>
              </a:spcBef>
            </a:pPr>
            <a:endParaRPr lang="lv-LV" sz="1600" dirty="0">
              <a:effectLst/>
              <a:ea typeface="Times New Roman" panose="02020603050405020304" pitchFamily="18" charset="0"/>
            </a:endParaRPr>
          </a:p>
          <a:p>
            <a:pPr indent="0" algn="just">
              <a:lnSpc>
                <a:spcPct val="100000"/>
              </a:lnSpc>
              <a:spcBef>
                <a:spcPts val="0"/>
              </a:spcBef>
              <a:buNone/>
            </a:pPr>
            <a:r>
              <a:rPr lang="lv-LV" sz="1600" b="1" u="sng" dirty="0"/>
              <a:t>Korektīvais līdzeklis:</a:t>
            </a:r>
            <a:r>
              <a:rPr lang="lv-LV" sz="1600" dirty="0"/>
              <a:t> Naudas sods – 2600 </a:t>
            </a:r>
            <a:r>
              <a:rPr lang="lv-LV" sz="1600" dirty="0" err="1"/>
              <a:t>euro</a:t>
            </a:r>
            <a:endParaRPr lang="lv-LV" sz="1600" dirty="0">
              <a:effectLst/>
              <a:ea typeface="Times New Roman" panose="02020603050405020304" pitchFamily="18" charset="0"/>
            </a:endParaRPr>
          </a:p>
          <a:p>
            <a:pPr indent="457200" algn="just">
              <a:lnSpc>
                <a:spcPct val="100000"/>
              </a:lnSpc>
              <a:spcBef>
                <a:spcPts val="0"/>
              </a:spcBef>
            </a:pPr>
            <a:endParaRPr lang="lv-LV" sz="1400" dirty="0">
              <a:effectLst/>
              <a:latin typeface="Times New Roman" panose="02020603050405020304" pitchFamily="18" charset="0"/>
              <a:ea typeface="Times New Roman" panose="02020603050405020304" pitchFamily="18" charset="0"/>
            </a:endParaRPr>
          </a:p>
        </p:txBody>
      </p:sp>
      <p:pic>
        <p:nvPicPr>
          <p:cNvPr id="5" name="Attēls 4" descr="Attēls, kurā ir teksts, baltā tāfele&#10;&#10;Apraksts ģenerēts automātiski">
            <a:extLst>
              <a:ext uri="{FF2B5EF4-FFF2-40B4-BE49-F238E27FC236}">
                <a16:creationId xmlns:a16="http://schemas.microsoft.com/office/drawing/2014/main" id="{46EFC5CB-B1BB-2985-687A-D0767A9BB58C}"/>
              </a:ext>
            </a:extLst>
          </p:cNvPr>
          <p:cNvPicPr>
            <a:picLocks noChangeAspect="1"/>
          </p:cNvPicPr>
          <p:nvPr/>
        </p:nvPicPr>
        <p:blipFill rotWithShape="1">
          <a:blip r:embed="rId4">
            <a:extLst>
              <a:ext uri="{28A0092B-C50C-407E-A947-70E740481C1C}">
                <a14:useLocalDpi xmlns:a14="http://schemas.microsoft.com/office/drawing/2010/main" val="0"/>
              </a:ext>
            </a:extLst>
          </a:blip>
          <a:srcRect l="13677" r="8424" b="8073"/>
          <a:stretch/>
        </p:blipFill>
        <p:spPr>
          <a:xfrm>
            <a:off x="5404867" y="4288537"/>
            <a:ext cx="3739133" cy="2577928"/>
          </a:xfrm>
          <a:prstGeom prst="rect">
            <a:avLst/>
          </a:prstGeom>
        </p:spPr>
      </p:pic>
    </p:spTree>
    <p:extLst>
      <p:ext uri="{BB962C8B-B14F-4D97-AF65-F5344CB8AC3E}">
        <p14:creationId xmlns:p14="http://schemas.microsoft.com/office/powerpoint/2010/main" val="585320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25">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ttēls 5">
            <a:extLst>
              <a:ext uri="{FF2B5EF4-FFF2-40B4-BE49-F238E27FC236}">
                <a16:creationId xmlns:a16="http://schemas.microsoft.com/office/drawing/2014/main" id="{F6322EF4-C232-A215-2885-967CF2F4C639}"/>
              </a:ext>
            </a:extLst>
          </p:cNvPr>
          <p:cNvPicPr>
            <a:picLocks noChangeAspect="1"/>
          </p:cNvPicPr>
          <p:nvPr/>
        </p:nvPicPr>
        <p:blipFill rotWithShape="1">
          <a:blip r:embed="rId3"/>
          <a:srcRect r="-3" b="9084"/>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28" name="Freeform: Shape 27">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1" name="Freeform: Shape 29">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itle 3"/>
          <p:cNvSpPr>
            <a:spLocks noGrp="1"/>
          </p:cNvSpPr>
          <p:nvPr>
            <p:ph type="ctrTitle"/>
          </p:nvPr>
        </p:nvSpPr>
        <p:spPr>
          <a:xfrm>
            <a:off x="336042" y="859536"/>
            <a:ext cx="3624601" cy="1243584"/>
          </a:xfrm>
        </p:spPr>
        <p:txBody>
          <a:bodyPr vert="horz" lIns="91440" tIns="45720" rIns="91440" bIns="45720" rtlCol="0" anchor="ctr">
            <a:normAutofit/>
          </a:bodyPr>
          <a:lstStyle/>
          <a:p>
            <a:pPr algn="l" defTabSz="914400"/>
            <a:r>
              <a:rPr lang="lv-LV" sz="4000" b="1" kern="1200" dirty="0">
                <a:solidFill>
                  <a:schemeClr val="tx1"/>
                </a:solidFill>
                <a:latin typeface="+mj-lt"/>
                <a:ea typeface="+mj-ea"/>
                <a:cs typeface="+mj-cs"/>
              </a:rPr>
              <a:t>Programma</a:t>
            </a:r>
          </a:p>
        </p:txBody>
      </p:sp>
      <p:sp>
        <p:nvSpPr>
          <p:cNvPr id="42" name="Rectangle 31">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43" name="Rectangle 33">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35">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Subtitle 2"/>
          <p:cNvSpPr>
            <a:spLocks noGrp="1"/>
          </p:cNvSpPr>
          <p:nvPr>
            <p:ph type="subTitle" idx="1"/>
          </p:nvPr>
        </p:nvSpPr>
        <p:spPr>
          <a:xfrm>
            <a:off x="336042" y="2512611"/>
            <a:ext cx="3931158" cy="3664351"/>
          </a:xfrm>
        </p:spPr>
        <p:txBody>
          <a:bodyPr vert="horz" lIns="91440" tIns="45720" rIns="91440" bIns="45720" rtlCol="0">
            <a:normAutofit fontScale="92500" lnSpcReduction="20000"/>
          </a:bodyPr>
          <a:lstStyle/>
          <a:p>
            <a:pPr indent="-228600" algn="l" defTabSz="914400">
              <a:spcBef>
                <a:spcPts val="600"/>
              </a:spcBef>
              <a:buFont typeface="Arial" panose="020B0604020202020204" pitchFamily="34" charset="0"/>
              <a:buChar char="•"/>
            </a:pPr>
            <a:endParaRPr lang="en-US" sz="1700" dirty="0"/>
          </a:p>
          <a:p>
            <a:pPr indent="-228600" algn="l" defTabSz="914400">
              <a:spcBef>
                <a:spcPts val="600"/>
              </a:spcBef>
              <a:buFont typeface="Arial" panose="020B0604020202020204" pitchFamily="34" charset="0"/>
              <a:buChar char="•"/>
            </a:pPr>
            <a:r>
              <a:rPr lang="lv-LV" sz="1900" b="1" dirty="0"/>
              <a:t>10.00 – 10.35</a:t>
            </a:r>
          </a:p>
          <a:p>
            <a:pPr algn="l" defTabSz="914400">
              <a:spcBef>
                <a:spcPts val="600"/>
              </a:spcBef>
            </a:pPr>
            <a:r>
              <a:rPr lang="lv-LV" sz="1700" dirty="0"/>
              <a:t>Statistika</a:t>
            </a:r>
          </a:p>
          <a:p>
            <a:pPr algn="l" defTabSz="914400">
              <a:spcBef>
                <a:spcPts val="600"/>
              </a:spcBef>
            </a:pPr>
            <a:r>
              <a:rPr lang="lv-LV" sz="1700" dirty="0"/>
              <a:t>Inspekcijas piemērotie korektīvie līdzekļi un lēmumi (APL)</a:t>
            </a:r>
          </a:p>
          <a:p>
            <a:pPr indent="-228600" algn="l" defTabSz="914400">
              <a:spcBef>
                <a:spcPts val="600"/>
              </a:spcBef>
              <a:buFont typeface="Arial" panose="020B0604020202020204" pitchFamily="34" charset="0"/>
              <a:buChar char="•"/>
            </a:pPr>
            <a:r>
              <a:rPr lang="lv-LV" sz="1900" b="1" dirty="0"/>
              <a:t> 10.35 – 10.45</a:t>
            </a:r>
          </a:p>
          <a:p>
            <a:pPr algn="l" defTabSz="914400">
              <a:spcBef>
                <a:spcPts val="600"/>
              </a:spcBef>
            </a:pPr>
            <a:r>
              <a:rPr lang="lv-LV" sz="1700" dirty="0"/>
              <a:t>Kafijas pauze</a:t>
            </a:r>
          </a:p>
          <a:p>
            <a:pPr algn="l" defTabSz="914400">
              <a:spcBef>
                <a:spcPts val="600"/>
              </a:spcBef>
            </a:pPr>
            <a:endParaRPr lang="lv-LV" sz="1100" dirty="0"/>
          </a:p>
          <a:p>
            <a:pPr indent="-228600" algn="l" defTabSz="914400">
              <a:spcBef>
                <a:spcPts val="600"/>
              </a:spcBef>
              <a:buFont typeface="Arial" panose="020B0604020202020204" pitchFamily="34" charset="0"/>
              <a:buChar char="•"/>
            </a:pPr>
            <a:r>
              <a:rPr lang="lv-LV" sz="1900" b="1" dirty="0"/>
              <a:t>10.45 – 11.20</a:t>
            </a:r>
          </a:p>
          <a:p>
            <a:pPr algn="l" defTabSz="914400">
              <a:spcBef>
                <a:spcPts val="600"/>
              </a:spcBef>
            </a:pPr>
            <a:r>
              <a:rPr lang="lv-LV" sz="1700" dirty="0"/>
              <a:t>Administratīvā naudas soda apmēra noteikšanas mehānisms</a:t>
            </a:r>
          </a:p>
          <a:p>
            <a:pPr algn="l" defTabSz="914400">
              <a:spcBef>
                <a:spcPts val="600"/>
              </a:spcBef>
            </a:pPr>
            <a:r>
              <a:rPr lang="lv-LV" sz="1700" dirty="0"/>
              <a:t>Inspekcijas piemērotie korektīvie līdzekļi un lēmumi (APK)</a:t>
            </a:r>
          </a:p>
          <a:p>
            <a:pPr marL="285750" indent="-285750" algn="l" defTabSz="914400">
              <a:spcBef>
                <a:spcPts val="600"/>
              </a:spcBef>
              <a:buFont typeface="Arial" panose="020B0604020202020204" pitchFamily="34" charset="0"/>
              <a:buChar char="•"/>
            </a:pPr>
            <a:r>
              <a:rPr lang="lv-LV" sz="1900" b="1" dirty="0"/>
              <a:t>11.20 – 11.30</a:t>
            </a:r>
          </a:p>
          <a:p>
            <a:pPr algn="l" defTabSz="914400">
              <a:spcBef>
                <a:spcPts val="600"/>
              </a:spcBef>
            </a:pPr>
            <a:r>
              <a:rPr lang="lv-LV" sz="1700" dirty="0"/>
              <a:t>Q &amp; A</a:t>
            </a:r>
            <a:endParaRPr lang="lv-LV" sz="1900" dirty="0"/>
          </a:p>
          <a:p>
            <a:pPr indent="-228600" algn="l" defTabSz="914400">
              <a:spcBef>
                <a:spcPts val="1200"/>
              </a:spcBef>
              <a:buFont typeface="Arial" panose="020B0604020202020204" pitchFamily="34" charset="0"/>
              <a:buChar char="•"/>
            </a:pPr>
            <a:endParaRPr lang="lv-LV" sz="1700" dirty="0"/>
          </a:p>
          <a:p>
            <a:pPr indent="-228600" algn="l" defTabSz="914400">
              <a:spcBef>
                <a:spcPts val="1200"/>
              </a:spcBef>
              <a:buFont typeface="Arial" panose="020B0604020202020204" pitchFamily="34" charset="0"/>
              <a:buChar char="•"/>
            </a:pPr>
            <a:endParaRPr lang="lv-LV" sz="1700" dirty="0"/>
          </a:p>
          <a:p>
            <a:pPr indent="-228600" algn="l" defTabSz="914400">
              <a:spcBef>
                <a:spcPts val="1200"/>
              </a:spcBef>
              <a:buFont typeface="Arial" panose="020B0604020202020204" pitchFamily="34" charset="0"/>
              <a:buChar char="•"/>
            </a:pPr>
            <a:endParaRPr lang="en-US" sz="1700" dirty="0"/>
          </a:p>
        </p:txBody>
      </p:sp>
      <p:sp>
        <p:nvSpPr>
          <p:cNvPr id="7" name="Slide Number Placeholder 11"/>
          <p:cNvSpPr>
            <a:spLocks noGrp="1"/>
          </p:cNvSpPr>
          <p:nvPr>
            <p:ph type="sldNum" sz="quarter" idx="12"/>
          </p:nvPr>
        </p:nvSpPr>
        <p:spPr>
          <a:xfrm>
            <a:off x="6757416" y="6356350"/>
            <a:ext cx="2057400" cy="365125"/>
          </a:xfrm>
        </p:spPr>
        <p:txBody>
          <a:bodyPr vert="horz" lIns="91440" tIns="45720" rIns="91440" bIns="45720" rtlCol="0" anchor="ctr">
            <a:normAutofit/>
          </a:bodyPr>
          <a:lstStyle/>
          <a:p>
            <a:pPr>
              <a:spcAft>
                <a:spcPts val="600"/>
              </a:spcAft>
            </a:pPr>
            <a:fld id="{B6F15528-21DE-4FAA-801E-634DDDAF4B2B}" type="slidenum">
              <a:rPr lang="en-US" sz="1200">
                <a:solidFill>
                  <a:schemeClr val="bg1"/>
                </a:solidFill>
              </a:rPr>
              <a:pPr>
                <a:spcAft>
                  <a:spcPts val="600"/>
                </a:spcAft>
              </a:pPr>
              <a:t>2</a:t>
            </a:fld>
            <a:endParaRPr lang="en-US" sz="1200">
              <a:solidFill>
                <a:schemeClr val="bg1"/>
              </a:solidFill>
            </a:endParaRPr>
          </a:p>
        </p:txBody>
      </p:sp>
      <p:sp>
        <p:nvSpPr>
          <p:cNvPr id="9" name="Slide Number Placeholder 11"/>
          <p:cNvSpPr txBox="1">
            <a:spLocks/>
          </p:cNvSpPr>
          <p:nvPr/>
        </p:nvSpPr>
        <p:spPr>
          <a:xfrm>
            <a:off x="2286000" y="6340489"/>
            <a:ext cx="2133600"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1000" dirty="0">
              <a:solidFill>
                <a:schemeClr val="tx1"/>
              </a:solidFill>
              <a:latin typeface="Times New Roman" panose="02020603050405020304" pitchFamily="18" charset="0"/>
              <a:cs typeface="Times New Roman" panose="02020603050405020304" pitchFamily="18" charset="0"/>
            </a:endParaRPr>
          </a:p>
        </p:txBody>
      </p:sp>
      <p:pic>
        <p:nvPicPr>
          <p:cNvPr id="45" name="Picture 3">
            <a:extLst>
              <a:ext uri="{FF2B5EF4-FFF2-40B4-BE49-F238E27FC236}">
                <a16:creationId xmlns:a16="http://schemas.microsoft.com/office/drawing/2014/main" id="{92FAF217-A9BD-8B5A-7474-8607EA6683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6209" y="20035"/>
            <a:ext cx="2123734" cy="2342165"/>
          </a:xfrm>
          <a:prstGeom prst="rect">
            <a:avLst/>
          </a:prstGeom>
        </p:spPr>
      </p:pic>
    </p:spTree>
    <p:extLst>
      <p:ext uri="{BB962C8B-B14F-4D97-AF65-F5344CB8AC3E}">
        <p14:creationId xmlns:p14="http://schemas.microsoft.com/office/powerpoint/2010/main" val="1079110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523A5A4-89D1-CB19-8280-0974EA1A4E23}"/>
              </a:ext>
            </a:extLst>
          </p:cNvPr>
          <p:cNvSpPr>
            <a:spLocks noGrp="1"/>
          </p:cNvSpPr>
          <p:nvPr>
            <p:ph type="title"/>
          </p:nvPr>
        </p:nvSpPr>
        <p:spPr>
          <a:xfrm>
            <a:off x="630272" y="533400"/>
            <a:ext cx="4870629" cy="1349634"/>
          </a:xfrm>
        </p:spPr>
        <p:txBody>
          <a:bodyPr anchor="b">
            <a:normAutofit fontScale="90000"/>
          </a:bodyPr>
          <a:lstStyle/>
          <a:p>
            <a:r>
              <a:rPr lang="lv-LV" dirty="0"/>
              <a:t>Prettiesiska personas datu apstrāde, piedāvājot papildus pakalpojumu</a:t>
            </a:r>
          </a:p>
        </p:txBody>
      </p:sp>
      <p:pic>
        <p:nvPicPr>
          <p:cNvPr id="6" name="Picture 3">
            <a:extLst>
              <a:ext uri="{FF2B5EF4-FFF2-40B4-BE49-F238E27FC236}">
                <a16:creationId xmlns:a16="http://schemas.microsoft.com/office/drawing/2014/main" id="{FE98C912-A992-9965-4F98-7CF8CD9F7B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863" r="1" b="13174"/>
          <a:stretch/>
        </p:blipFill>
        <p:spPr>
          <a:xfrm>
            <a:off x="5948172" y="10"/>
            <a:ext cx="3195828" cy="2569454"/>
          </a:xfrm>
          <a:prstGeom prst="rect">
            <a:avLst/>
          </a:prstGeom>
        </p:spPr>
      </p:pic>
      <p:pic>
        <p:nvPicPr>
          <p:cNvPr id="7" name="Attēls 6" descr="Attēls, kurā ir teksts&#10;&#10;Apraksts ģenerēts automātiski">
            <a:extLst>
              <a:ext uri="{FF2B5EF4-FFF2-40B4-BE49-F238E27FC236}">
                <a16:creationId xmlns:a16="http://schemas.microsoft.com/office/drawing/2014/main" id="{7E230510-A07A-6E9F-3BCE-ABD94E318B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2570" y="4855454"/>
            <a:ext cx="3561429" cy="2081558"/>
          </a:xfrm>
          <a:prstGeom prst="rect">
            <a:avLst/>
          </a:prstGeom>
        </p:spPr>
      </p:pic>
      <p:sp>
        <p:nvSpPr>
          <p:cNvPr id="3" name="Satura vietturis 2">
            <a:extLst>
              <a:ext uri="{FF2B5EF4-FFF2-40B4-BE49-F238E27FC236}">
                <a16:creationId xmlns:a16="http://schemas.microsoft.com/office/drawing/2014/main" id="{14DD51C4-F680-7A09-D620-8DF7977B846F}"/>
              </a:ext>
            </a:extLst>
          </p:cNvPr>
          <p:cNvSpPr>
            <a:spLocks noGrp="1"/>
          </p:cNvSpPr>
          <p:nvPr>
            <p:ph idx="1"/>
          </p:nvPr>
        </p:nvSpPr>
        <p:spPr>
          <a:xfrm>
            <a:off x="630273" y="2286000"/>
            <a:ext cx="7827927" cy="3895344"/>
          </a:xfrm>
        </p:spPr>
        <p:txBody>
          <a:bodyPr>
            <a:normAutofit/>
          </a:bodyPr>
          <a:lstStyle/>
          <a:p>
            <a:pPr marL="209550" indent="0" algn="just" defTabSz="914400">
              <a:spcBef>
                <a:spcPts val="0"/>
              </a:spcBef>
              <a:spcAft>
                <a:spcPts val="300"/>
              </a:spcAft>
              <a:buNone/>
            </a:pPr>
            <a:r>
              <a:rPr lang="lv-LV" sz="1400" b="1" u="sng" dirty="0">
                <a:solidFill>
                  <a:srgbClr val="000000"/>
                </a:solidFill>
                <a:effectLst/>
                <a:ea typeface="Times New Roman" panose="02020603050405020304" pitchFamily="18" charset="0"/>
              </a:rPr>
              <a:t>Būtība:</a:t>
            </a:r>
            <a:r>
              <a:rPr lang="lv-LV" sz="1400" b="1" dirty="0">
                <a:solidFill>
                  <a:srgbClr val="000000"/>
                </a:solidFill>
                <a:effectLst/>
                <a:ea typeface="Times New Roman" panose="02020603050405020304" pitchFamily="18" charset="0"/>
              </a:rPr>
              <a:t> </a:t>
            </a:r>
            <a:r>
              <a:rPr lang="lv-LV" sz="1400" dirty="0">
                <a:solidFill>
                  <a:srgbClr val="000000"/>
                </a:solidFill>
                <a:effectLst/>
                <a:ea typeface="Times New Roman" panose="02020603050405020304" pitchFamily="18" charset="0"/>
              </a:rPr>
              <a:t>starptautiskās sadarbības lieta.</a:t>
            </a:r>
          </a:p>
          <a:p>
            <a:pPr marL="209550" indent="0" algn="just" defTabSz="914400">
              <a:spcBef>
                <a:spcPts val="0"/>
              </a:spcBef>
              <a:spcAft>
                <a:spcPts val="300"/>
              </a:spcAft>
              <a:buNone/>
            </a:pPr>
            <a:r>
              <a:rPr lang="lv-LV" sz="1400" dirty="0">
                <a:solidFill>
                  <a:srgbClr val="000000"/>
                </a:solidFill>
                <a:effectLst/>
                <a:ea typeface="Times New Roman" panose="02020603050405020304" pitchFamily="18" charset="0"/>
              </a:rPr>
              <a:t>Pārzinis, kas nodarbojas ar preču mazumtirdzniecību Baltijas valstīs, piedāvāja </a:t>
            </a:r>
            <a:r>
              <a:rPr lang="lv-LV" sz="1400" dirty="0">
                <a:solidFill>
                  <a:srgbClr val="000000"/>
                </a:solidFill>
                <a:ea typeface="Times New Roman" panose="02020603050405020304" pitchFamily="18" charset="0"/>
              </a:rPr>
              <a:t>papildus pakalpojumu (preču piegādi uz mājām vai grāmatvedības attaisnojuma dokumentu), kura saņemšanai kā obligāts priekšnosacījums bija klienta kartes reģistrēšana, kuras laikā datu subjektam tika prasīti dažādi viņa personas dati – vārds, uzvārds, personas kods, dzimšanas datums (nerezidentam), saimnieciskās darbības veicēja reģistrācijas numurs, adrese un tālruņa numurs.</a:t>
            </a:r>
          </a:p>
          <a:p>
            <a:pPr marL="495300" indent="-285750" algn="just" defTabSz="914400">
              <a:spcBef>
                <a:spcPts val="0"/>
              </a:spcBef>
              <a:spcAft>
                <a:spcPts val="300"/>
              </a:spcAft>
            </a:pPr>
            <a:r>
              <a:rPr lang="lv-LV" sz="1400" dirty="0">
                <a:solidFill>
                  <a:srgbClr val="000000"/>
                </a:solidFill>
                <a:ea typeface="Times New Roman" panose="02020603050405020304" pitchFamily="18" charset="0"/>
              </a:rPr>
              <a:t>Personas dati bija jānorāda maksimālajā apmērā, kāds nepieciešams visu anketā minēto nolūku sasniegšanai. To iegūšanu pārzinis pamatoja ar datu subjekta piekrišanu </a:t>
            </a:r>
            <a:r>
              <a:rPr lang="lv-LV" sz="1400" dirty="0" err="1">
                <a:solidFill>
                  <a:srgbClr val="000000"/>
                </a:solidFill>
                <a:ea typeface="Times New Roman" panose="02020603050405020304" pitchFamily="18" charset="0"/>
              </a:rPr>
              <a:t>piekrišanu</a:t>
            </a:r>
            <a:r>
              <a:rPr lang="lv-LV" sz="1400" dirty="0">
                <a:solidFill>
                  <a:srgbClr val="000000"/>
                </a:solidFill>
                <a:ea typeface="Times New Roman" panose="02020603050405020304" pitchFamily="18" charset="0"/>
              </a:rPr>
              <a:t>.</a:t>
            </a:r>
          </a:p>
          <a:p>
            <a:pPr marL="495300" indent="-285750" algn="just" defTabSz="914400">
              <a:spcBef>
                <a:spcPts val="0"/>
              </a:spcBef>
            </a:pPr>
            <a:r>
              <a:rPr lang="lv-LV" sz="1400" dirty="0">
                <a:solidFill>
                  <a:srgbClr val="000000"/>
                </a:solidFill>
                <a:ea typeface="Times New Roman" panose="02020603050405020304" pitchFamily="18" charset="0"/>
              </a:rPr>
              <a:t>Inspekcija veica ilgstošu un visaptverošu pārbaudi, </a:t>
            </a:r>
          </a:p>
          <a:p>
            <a:pPr marL="209550" indent="0" algn="just" defTabSz="914400">
              <a:spcBef>
                <a:spcPts val="0"/>
              </a:spcBef>
              <a:buNone/>
            </a:pPr>
            <a:r>
              <a:rPr lang="lv-LV" sz="1400" dirty="0">
                <a:solidFill>
                  <a:srgbClr val="000000"/>
                </a:solidFill>
                <a:ea typeface="Times New Roman" panose="02020603050405020304" pitchFamily="18" charset="0"/>
              </a:rPr>
              <a:t>kuras ietvaros konstatēja, ka pārzinis šai datu apstrādei </a:t>
            </a:r>
          </a:p>
          <a:p>
            <a:pPr marL="209550" indent="0" algn="just" defTabSz="914400">
              <a:spcBef>
                <a:spcPts val="0"/>
              </a:spcBef>
              <a:buNone/>
            </a:pPr>
            <a:r>
              <a:rPr lang="lv-LV" sz="1400" dirty="0">
                <a:solidFill>
                  <a:srgbClr val="000000"/>
                </a:solidFill>
                <a:ea typeface="Times New Roman" panose="02020603050405020304" pitchFamily="18" charset="0"/>
              </a:rPr>
              <a:t>bija izmantojis neatbilstošu </a:t>
            </a:r>
            <a:r>
              <a:rPr lang="lv-LV" sz="1400" dirty="0">
                <a:solidFill>
                  <a:srgbClr val="000000"/>
                </a:solidFill>
                <a:effectLst/>
                <a:ea typeface="Times New Roman" panose="02020603050405020304" pitchFamily="18" charset="0"/>
              </a:rPr>
              <a:t>tiesisko pamatu – datu </a:t>
            </a:r>
          </a:p>
          <a:p>
            <a:pPr marL="209550" indent="0" algn="just" defTabSz="914400">
              <a:spcBef>
                <a:spcPts val="0"/>
              </a:spcBef>
              <a:buNone/>
            </a:pPr>
            <a:r>
              <a:rPr lang="lv-LV" sz="1400" dirty="0">
                <a:solidFill>
                  <a:srgbClr val="000000"/>
                </a:solidFill>
                <a:effectLst/>
                <a:ea typeface="Times New Roman" panose="02020603050405020304" pitchFamily="18" charset="0"/>
              </a:rPr>
              <a:t>subjekta piekrišanu  (</a:t>
            </a:r>
            <a:r>
              <a:rPr lang="lv-LV" sz="1400" dirty="0">
                <a:solidFill>
                  <a:srgbClr val="000000"/>
                </a:solidFill>
                <a:ea typeface="Times New Roman" panose="02020603050405020304" pitchFamily="18" charset="0"/>
              </a:rPr>
              <a:t>VDAR 6. panta 1. punkta a) apakšpunkts).</a:t>
            </a:r>
          </a:p>
          <a:p>
            <a:pPr marL="209550" indent="0" algn="just" defTabSz="914400">
              <a:spcBef>
                <a:spcPts val="0"/>
              </a:spcBef>
              <a:buNone/>
            </a:pPr>
            <a:endParaRPr lang="lv-LV" sz="1400" dirty="0">
              <a:solidFill>
                <a:srgbClr val="000000"/>
              </a:solidFill>
              <a:ea typeface="Times New Roman" panose="02020603050405020304" pitchFamily="18" charset="0"/>
            </a:endParaRPr>
          </a:p>
          <a:p>
            <a:pPr marL="209550" indent="0" algn="just" defTabSz="914400">
              <a:spcBef>
                <a:spcPts val="0"/>
              </a:spcBef>
              <a:buNone/>
            </a:pPr>
            <a:r>
              <a:rPr lang="lv-LV" sz="1400" dirty="0">
                <a:solidFill>
                  <a:srgbClr val="000000"/>
                </a:solidFill>
                <a:ea typeface="Times New Roman" panose="02020603050405020304" pitchFamily="18" charset="0"/>
              </a:rPr>
              <a:t>Inspekcija norādīja</a:t>
            </a:r>
            <a:r>
              <a:rPr lang="lv-LV" sz="1400" dirty="0">
                <a:solidFill>
                  <a:srgbClr val="000000"/>
                </a:solidFill>
              </a:rPr>
              <a:t>, ka piekrišana nevar tikt uzskatīta </a:t>
            </a:r>
          </a:p>
          <a:p>
            <a:pPr marL="209550" indent="0" algn="just" defTabSz="914400">
              <a:spcBef>
                <a:spcPts val="0"/>
              </a:spcBef>
              <a:buNone/>
            </a:pPr>
            <a:r>
              <a:rPr lang="lv-LV" sz="1400" dirty="0">
                <a:solidFill>
                  <a:srgbClr val="000000"/>
                </a:solidFill>
              </a:rPr>
              <a:t>par brīvi sniegtu, ja tās nesniegšanas rezultātā pakalpojums </a:t>
            </a:r>
          </a:p>
          <a:p>
            <a:pPr marL="209550" indent="0" algn="just" defTabSz="914400">
              <a:spcBef>
                <a:spcPts val="0"/>
              </a:spcBef>
              <a:buNone/>
            </a:pPr>
            <a:r>
              <a:rPr lang="lv-LV" sz="1400" dirty="0">
                <a:solidFill>
                  <a:srgbClr val="000000"/>
                </a:solidFill>
              </a:rPr>
              <a:t>vispār nevar tikt saņemts.</a:t>
            </a:r>
          </a:p>
          <a:p>
            <a:pPr marL="209550" indent="0" algn="just" defTabSz="914400">
              <a:spcBef>
                <a:spcPts val="0"/>
              </a:spcBef>
              <a:buNone/>
            </a:pPr>
            <a:endParaRPr lang="lv-LV" sz="1400" b="1" u="sng" dirty="0">
              <a:solidFill>
                <a:srgbClr val="000000"/>
              </a:solidFill>
            </a:endParaRPr>
          </a:p>
          <a:p>
            <a:pPr marL="209550" indent="0" algn="just" defTabSz="914400">
              <a:spcBef>
                <a:spcPts val="0"/>
              </a:spcBef>
              <a:buNone/>
            </a:pPr>
            <a:r>
              <a:rPr lang="lv-LV" sz="1400" b="1" u="sng" dirty="0"/>
              <a:t>Korektīvais līdzeklis:</a:t>
            </a:r>
            <a:r>
              <a:rPr lang="lv-LV" sz="1400" dirty="0"/>
              <a:t> naudas sods – 17 495,00 </a:t>
            </a:r>
            <a:r>
              <a:rPr lang="lv-LV" sz="1400" dirty="0" err="1"/>
              <a:t>euro</a:t>
            </a:r>
            <a:r>
              <a:rPr lang="lv-LV" sz="1400" dirty="0"/>
              <a:t> </a:t>
            </a:r>
          </a:p>
          <a:p>
            <a:endParaRPr lang="lv-LV" sz="1200" dirty="0"/>
          </a:p>
          <a:p>
            <a:endParaRPr lang="lv-LV" sz="1200" dirty="0"/>
          </a:p>
          <a:p>
            <a:endParaRPr lang="lv-LV" sz="1200" dirty="0"/>
          </a:p>
        </p:txBody>
      </p:sp>
    </p:spTree>
    <p:extLst>
      <p:ext uri="{BB962C8B-B14F-4D97-AF65-F5344CB8AC3E}">
        <p14:creationId xmlns:p14="http://schemas.microsoft.com/office/powerpoint/2010/main" val="40007609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B9E248E0-55F8-4E45-A07F-B49E0EEA9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Arc 66">
            <a:extLst>
              <a:ext uri="{FF2B5EF4-FFF2-40B4-BE49-F238E27FC236}">
                <a16:creationId xmlns:a16="http://schemas.microsoft.com/office/drawing/2014/main" id="{311F016A-A753-449B-9EA6-322199B71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92014">
            <a:off x="1958686" y="1078335"/>
            <a:ext cx="2987899" cy="2240924"/>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le 3"/>
          <p:cNvSpPr>
            <a:spLocks noGrp="1"/>
          </p:cNvSpPr>
          <p:nvPr>
            <p:ph type="ctrTitle"/>
          </p:nvPr>
        </p:nvSpPr>
        <p:spPr>
          <a:xfrm>
            <a:off x="517787" y="1088460"/>
            <a:ext cx="4439722" cy="2220674"/>
          </a:xfrm>
        </p:spPr>
        <p:txBody>
          <a:bodyPr vert="horz" lIns="91440" tIns="45720" rIns="91440" bIns="45720" rtlCol="0">
            <a:normAutofit/>
          </a:bodyPr>
          <a:lstStyle/>
          <a:p>
            <a:pPr algn="l" defTabSz="914400"/>
            <a:r>
              <a:rPr lang="lv-LV" sz="4400" b="1" kern="1200" dirty="0">
                <a:latin typeface="+mj-lt"/>
                <a:ea typeface="+mj-ea"/>
                <a:cs typeface="+mj-cs"/>
              </a:rPr>
              <a:t>Paldies par uzmanību!</a:t>
            </a:r>
          </a:p>
        </p:txBody>
      </p:sp>
      <p:pic>
        <p:nvPicPr>
          <p:cNvPr id="45" name="Picture 3">
            <a:extLst>
              <a:ext uri="{FF2B5EF4-FFF2-40B4-BE49-F238E27FC236}">
                <a16:creationId xmlns:a16="http://schemas.microsoft.com/office/drawing/2014/main" id="{92FAF217-A9BD-8B5A-7474-8607EA6683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20" r="10053"/>
          <a:stretch/>
        </p:blipFill>
        <p:spPr>
          <a:xfrm>
            <a:off x="6457950" y="10"/>
            <a:ext cx="2686050" cy="3769196"/>
          </a:xfrm>
          <a:custGeom>
            <a:avLst/>
            <a:gdLst/>
            <a:ahLst/>
            <a:cxnLst/>
            <a:rect l="l" t="t" r="r" b="b"/>
            <a:pathLst>
              <a:path w="3581400" h="3769206">
                <a:moveTo>
                  <a:pt x="366014" y="0"/>
                </a:moveTo>
                <a:lnTo>
                  <a:pt x="3581400" y="0"/>
                </a:lnTo>
                <a:lnTo>
                  <a:pt x="3581400" y="3507525"/>
                </a:lnTo>
                <a:lnTo>
                  <a:pt x="3442408" y="3574481"/>
                </a:lnTo>
                <a:cubicBezTo>
                  <a:pt x="3145957" y="3699869"/>
                  <a:pt x="2820025" y="3769206"/>
                  <a:pt x="2477898" y="3769206"/>
                </a:cubicBezTo>
                <a:cubicBezTo>
                  <a:pt x="1109392" y="3769206"/>
                  <a:pt x="0" y="2659814"/>
                  <a:pt x="0" y="1291308"/>
                </a:cubicBezTo>
                <a:cubicBezTo>
                  <a:pt x="0" y="863650"/>
                  <a:pt x="108339" y="461296"/>
                  <a:pt x="299069" y="110194"/>
                </a:cubicBezTo>
                <a:close/>
              </a:path>
            </a:pathLst>
          </a:custGeom>
        </p:spPr>
      </p:pic>
      <p:sp>
        <p:nvSpPr>
          <p:cNvPr id="7" name="Slide Number Placeholder 11"/>
          <p:cNvSpPr>
            <a:spLocks noGrp="1"/>
          </p:cNvSpPr>
          <p:nvPr>
            <p:ph type="sldNum" sz="quarter" idx="12"/>
          </p:nvPr>
        </p:nvSpPr>
        <p:spPr>
          <a:xfrm>
            <a:off x="6938682" y="6356350"/>
            <a:ext cx="1576668" cy="365125"/>
          </a:xfrm>
        </p:spPr>
        <p:txBody>
          <a:bodyPr vert="horz" lIns="91440" tIns="45720" rIns="91440" bIns="45720" rtlCol="0">
            <a:normAutofit/>
          </a:bodyPr>
          <a:lstStyle/>
          <a:p>
            <a:pPr marR="0" lvl="0" indent="0" fontAlgn="auto">
              <a:spcBef>
                <a:spcPts val="0"/>
              </a:spcBef>
              <a:spcAft>
                <a:spcPts val="600"/>
              </a:spcAft>
              <a:buClrTx/>
              <a:buSzTx/>
              <a:buFontTx/>
              <a:buNone/>
              <a:tabLst/>
              <a:defRPr/>
            </a:pPr>
            <a:fld id="{B6F15528-21DE-4FAA-801E-634DDDAF4B2B}" type="slidenum">
              <a:rPr kumimoji="0" lang="en-US" b="0" i="0" u="none" strike="noStrike" cap="none" spc="0" normalizeH="0" baseline="0" noProof="0">
                <a:ln>
                  <a:noFill/>
                </a:ln>
                <a:solidFill>
                  <a:srgbClr val="FFFFFF"/>
                </a:solidFill>
                <a:effectLst/>
                <a:uLnTx/>
                <a:uFillTx/>
              </a:rPr>
              <a:pPr marR="0" lvl="0" indent="0" fontAlgn="auto">
                <a:spcBef>
                  <a:spcPts val="0"/>
                </a:spcBef>
                <a:spcAft>
                  <a:spcPts val="600"/>
                </a:spcAft>
                <a:buClrTx/>
                <a:buSzTx/>
                <a:buFontTx/>
                <a:buNone/>
                <a:tabLst/>
                <a:defRPr/>
              </a:pPr>
              <a:t>21</a:t>
            </a:fld>
            <a:endParaRPr kumimoji="0" lang="en-US" b="0" i="0" u="none" strike="noStrike" cap="none" spc="0" normalizeH="0" baseline="0" noProof="0">
              <a:ln>
                <a:noFill/>
              </a:ln>
              <a:solidFill>
                <a:srgbClr val="FFFFFF"/>
              </a:solidFill>
              <a:effectLst/>
              <a:uLnTx/>
              <a:uFillTx/>
            </a:endParaRPr>
          </a:p>
        </p:txBody>
      </p:sp>
      <p:sp>
        <p:nvSpPr>
          <p:cNvPr id="9" name="Slide Number Placeholder 11"/>
          <p:cNvSpPr txBox="1">
            <a:spLocks/>
          </p:cNvSpPr>
          <p:nvPr/>
        </p:nvSpPr>
        <p:spPr>
          <a:xfrm>
            <a:off x="2286000" y="6340489"/>
            <a:ext cx="2133600"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3" name="Attēls 2" descr="Attēls, kurā ir teksts&#10;&#10;Apraksts ģenerēts automātiski">
            <a:extLst>
              <a:ext uri="{FF2B5EF4-FFF2-40B4-BE49-F238E27FC236}">
                <a16:creationId xmlns:a16="http://schemas.microsoft.com/office/drawing/2014/main" id="{AD3983BB-94ED-9F49-6103-E0363AD20460}"/>
              </a:ext>
            </a:extLst>
          </p:cNvPr>
          <p:cNvPicPr>
            <a:picLocks noChangeAspect="1"/>
          </p:cNvPicPr>
          <p:nvPr/>
        </p:nvPicPr>
        <p:blipFill rotWithShape="1">
          <a:blip r:embed="rId4">
            <a:extLst>
              <a:ext uri="{28A0092B-C50C-407E-A947-70E740481C1C}">
                <a14:useLocalDpi xmlns:a14="http://schemas.microsoft.com/office/drawing/2010/main" val="0"/>
              </a:ext>
            </a:extLst>
          </a:blip>
          <a:srcRect l="3024" r="3153" b="-2"/>
          <a:stretch/>
        </p:blipFill>
        <p:spPr>
          <a:xfrm>
            <a:off x="3189295" y="2577601"/>
            <a:ext cx="5597129" cy="4280399"/>
          </a:xfrm>
          <a:custGeom>
            <a:avLst/>
            <a:gdLst/>
            <a:ahLst/>
            <a:cxnLst/>
            <a:rect l="l" t="t" r="r" b="b"/>
            <a:pathLst>
              <a:path w="7462838" h="4280399">
                <a:moveTo>
                  <a:pt x="3731419" y="0"/>
                </a:moveTo>
                <a:cubicBezTo>
                  <a:pt x="5792225" y="0"/>
                  <a:pt x="7462838" y="1670613"/>
                  <a:pt x="7462838" y="3731419"/>
                </a:cubicBezTo>
                <a:cubicBezTo>
                  <a:pt x="7462838" y="3828019"/>
                  <a:pt x="7459167" y="3923762"/>
                  <a:pt x="7451957" y="4018516"/>
                </a:cubicBezTo>
                <a:lnTo>
                  <a:pt x="7422046" y="4280399"/>
                </a:lnTo>
                <a:lnTo>
                  <a:pt x="40793" y="4280399"/>
                </a:lnTo>
                <a:lnTo>
                  <a:pt x="10881" y="4018516"/>
                </a:lnTo>
                <a:cubicBezTo>
                  <a:pt x="3671" y="3923762"/>
                  <a:pt x="0" y="3828019"/>
                  <a:pt x="0" y="3731419"/>
                </a:cubicBezTo>
                <a:cubicBezTo>
                  <a:pt x="0" y="1670613"/>
                  <a:pt x="1670614" y="0"/>
                  <a:pt x="3731419" y="0"/>
                </a:cubicBezTo>
                <a:close/>
              </a:path>
            </a:pathLst>
          </a:custGeom>
        </p:spPr>
      </p:pic>
    </p:spTree>
    <p:extLst>
      <p:ext uri="{BB962C8B-B14F-4D97-AF65-F5344CB8AC3E}">
        <p14:creationId xmlns:p14="http://schemas.microsoft.com/office/powerpoint/2010/main" val="3027022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657225" y="628532"/>
            <a:ext cx="3943350" cy="1125169"/>
          </a:xfrm>
        </p:spPr>
        <p:txBody>
          <a:bodyPr vert="horz" lIns="91440" tIns="45720" rIns="91440" bIns="45720" rtlCol="0" anchor="ctr">
            <a:normAutofit/>
          </a:bodyPr>
          <a:lstStyle/>
          <a:p>
            <a:pPr algn="l" defTabSz="914400"/>
            <a:r>
              <a:rPr lang="lv-LV" sz="4400" b="1" kern="1200" dirty="0">
                <a:solidFill>
                  <a:schemeClr val="tx1"/>
                </a:solidFill>
                <a:latin typeface="+mj-lt"/>
                <a:ea typeface="+mj-ea"/>
                <a:cs typeface="+mj-cs"/>
              </a:rPr>
              <a:t>Statistika I</a:t>
            </a:r>
          </a:p>
        </p:txBody>
      </p:sp>
      <p:sp>
        <p:nvSpPr>
          <p:cNvPr id="7" name="Slide Number Placeholder 11"/>
          <p:cNvSpPr>
            <a:spLocks noGrp="1"/>
          </p:cNvSpPr>
          <p:nvPr>
            <p:ph type="sldNum" sz="quarter" idx="12"/>
          </p:nvPr>
        </p:nvSpPr>
        <p:spPr>
          <a:xfrm>
            <a:off x="7886700" y="6356350"/>
            <a:ext cx="628650" cy="365125"/>
          </a:xfrm>
        </p:spPr>
        <p:txBody>
          <a:bodyPr vert="horz" lIns="91440" tIns="45720" rIns="91440" bIns="45720" rtlCol="0" anchor="ctr">
            <a:normAutofit/>
          </a:bodyPr>
          <a:lstStyle/>
          <a:p>
            <a:pPr>
              <a:spcAft>
                <a:spcPts val="600"/>
              </a:spcAft>
            </a:pPr>
            <a:fld id="{B6F15528-21DE-4FAA-801E-634DDDAF4B2B}" type="slidenum">
              <a:rPr lang="en-US" sz="1200" smtClean="0">
                <a:solidFill>
                  <a:srgbClr val="FFFFFF"/>
                </a:solidFill>
              </a:rPr>
              <a:pPr>
                <a:spcAft>
                  <a:spcPts val="600"/>
                </a:spcAft>
              </a:pPr>
              <a:t>3</a:t>
            </a:fld>
            <a:endParaRPr lang="en-US" sz="1200">
              <a:solidFill>
                <a:srgbClr val="FFFFFF"/>
              </a:solidFill>
            </a:endParaRPr>
          </a:p>
        </p:txBody>
      </p:sp>
      <p:sp>
        <p:nvSpPr>
          <p:cNvPr id="9" name="Slide Number Placeholder 11"/>
          <p:cNvSpPr txBox="1">
            <a:spLocks/>
          </p:cNvSpPr>
          <p:nvPr/>
        </p:nvSpPr>
        <p:spPr>
          <a:xfrm>
            <a:off x="2286000" y="6340489"/>
            <a:ext cx="2133600"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1000" dirty="0">
              <a:solidFill>
                <a:schemeClr val="tx1"/>
              </a:solidFill>
              <a:latin typeface="Times New Roman" panose="02020603050405020304" pitchFamily="18" charset="0"/>
              <a:cs typeface="Times New Roman" panose="02020603050405020304" pitchFamily="18" charset="0"/>
            </a:endParaRPr>
          </a:p>
        </p:txBody>
      </p:sp>
      <p:pic>
        <p:nvPicPr>
          <p:cNvPr id="22" name="Picture 3">
            <a:extLst>
              <a:ext uri="{FF2B5EF4-FFF2-40B4-BE49-F238E27FC236}">
                <a16:creationId xmlns:a16="http://schemas.microsoft.com/office/drawing/2014/main" id="{E3071383-FFAC-E2AA-5EFB-AC6EF79223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6209" y="-58987"/>
            <a:ext cx="2123734" cy="2342165"/>
          </a:xfrm>
          <a:prstGeom prst="rect">
            <a:avLst/>
          </a:prstGeom>
        </p:spPr>
      </p:pic>
      <p:pic>
        <p:nvPicPr>
          <p:cNvPr id="8" name="Attēls 7">
            <a:extLst>
              <a:ext uri="{FF2B5EF4-FFF2-40B4-BE49-F238E27FC236}">
                <a16:creationId xmlns:a16="http://schemas.microsoft.com/office/drawing/2014/main" id="{10425F0A-3511-A80E-CB2A-125298B7270F}"/>
              </a:ext>
            </a:extLst>
          </p:cNvPr>
          <p:cNvPicPr>
            <a:picLocks noChangeAspect="1"/>
          </p:cNvPicPr>
          <p:nvPr/>
        </p:nvPicPr>
        <p:blipFill rotWithShape="1">
          <a:blip r:embed="rId4"/>
          <a:srcRect r="8737"/>
          <a:stretch/>
        </p:blipFill>
        <p:spPr>
          <a:xfrm>
            <a:off x="4306966" y="4115901"/>
            <a:ext cx="4837033" cy="2753388"/>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
        <p:nvSpPr>
          <p:cNvPr id="12" name="Subtitle 2"/>
          <p:cNvSpPr>
            <a:spLocks noGrp="1"/>
          </p:cNvSpPr>
          <p:nvPr>
            <p:ph type="subTitle" idx="1"/>
          </p:nvPr>
        </p:nvSpPr>
        <p:spPr>
          <a:xfrm>
            <a:off x="657224" y="1753701"/>
            <a:ext cx="5667376" cy="4951911"/>
          </a:xfrm>
        </p:spPr>
        <p:txBody>
          <a:bodyPr vert="horz" lIns="91440" tIns="45720" rIns="91440" bIns="45720" rtlCol="0">
            <a:noAutofit/>
          </a:bodyPr>
          <a:lstStyle/>
          <a:p>
            <a:pPr algn="l" defTabSz="914400">
              <a:spcBef>
                <a:spcPts val="600"/>
              </a:spcBef>
            </a:pPr>
            <a:r>
              <a:rPr lang="lv-LV" sz="1400" b="1" dirty="0">
                <a:effectLst/>
              </a:rPr>
              <a:t>2021. gadā veiktās pārbaudes:</a:t>
            </a:r>
          </a:p>
          <a:p>
            <a:pPr indent="-228600" algn="l" defTabSz="914400">
              <a:spcBef>
                <a:spcPts val="600"/>
              </a:spcBef>
              <a:buFont typeface="Wingdings" panose="05000000000000000000" pitchFamily="2" charset="2"/>
              <a:buChar char="Ø"/>
            </a:pPr>
            <a:r>
              <a:rPr lang="lv-LV" sz="1400" dirty="0">
                <a:effectLst/>
              </a:rPr>
              <a:t>datu subjektu sūdzības – 937:</a:t>
            </a:r>
          </a:p>
          <a:p>
            <a:pPr marL="540000" lvl="1" indent="-228600" algn="l" defTabSz="914400">
              <a:spcBef>
                <a:spcPts val="600"/>
              </a:spcBef>
              <a:buFont typeface="Arial" panose="020B0604020202020204" pitchFamily="34" charset="0"/>
              <a:buChar char="•"/>
            </a:pPr>
            <a:r>
              <a:rPr lang="lv-LV" sz="1400" dirty="0">
                <a:effectLst/>
              </a:rPr>
              <a:t>sociālo tīklu vietnes – 249</a:t>
            </a:r>
          </a:p>
          <a:p>
            <a:pPr marL="540000" lvl="1" indent="-228600" algn="l" defTabSz="914400">
              <a:spcBef>
                <a:spcPts val="600"/>
              </a:spcBef>
              <a:buFont typeface="Arial" panose="020B0604020202020204" pitchFamily="34" charset="0"/>
              <a:buChar char="•"/>
            </a:pPr>
            <a:r>
              <a:rPr lang="lv-LV" sz="1400" dirty="0">
                <a:effectLst/>
              </a:rPr>
              <a:t>publisko tiesību subjektu veikta personas datu apstrāde – 138</a:t>
            </a:r>
          </a:p>
          <a:p>
            <a:pPr marL="540000" lvl="1" indent="-228600" algn="l" defTabSz="914400">
              <a:spcBef>
                <a:spcPts val="600"/>
              </a:spcBef>
              <a:buFont typeface="Arial" panose="020B0604020202020204" pitchFamily="34" charset="0"/>
              <a:buChar char="•"/>
            </a:pPr>
            <a:r>
              <a:rPr lang="lv-LV" sz="1400" dirty="0">
                <a:effectLst/>
              </a:rPr>
              <a:t>videonovērošana – 136</a:t>
            </a:r>
          </a:p>
          <a:p>
            <a:pPr marL="540000" lvl="1" indent="-228600" algn="l" defTabSz="914400">
              <a:spcBef>
                <a:spcPts val="600"/>
              </a:spcBef>
              <a:buFont typeface="Arial" panose="020B0604020202020204" pitchFamily="34" charset="0"/>
              <a:buChar char="•"/>
            </a:pPr>
            <a:r>
              <a:rPr lang="lv-LV" sz="1400" dirty="0">
                <a:effectLst/>
              </a:rPr>
              <a:t>datu subjekta tiesību īstenošana – 51</a:t>
            </a:r>
          </a:p>
          <a:p>
            <a:pPr marL="540000" lvl="1" indent="-228600" algn="l" defTabSz="914400">
              <a:spcBef>
                <a:spcPts val="600"/>
              </a:spcBef>
              <a:buFont typeface="Arial" panose="020B0604020202020204" pitchFamily="34" charset="0"/>
              <a:buChar char="•"/>
            </a:pPr>
            <a:r>
              <a:rPr lang="lv-LV" sz="1400" dirty="0" err="1"/>
              <a:t>ārpustiesas</a:t>
            </a:r>
            <a:r>
              <a:rPr lang="lv-LV" sz="1400" dirty="0"/>
              <a:t> parādu piedzinēji – 50</a:t>
            </a:r>
          </a:p>
          <a:p>
            <a:pPr marL="540000" lvl="1" indent="-228600" algn="l" defTabSz="914400">
              <a:spcBef>
                <a:spcPts val="600"/>
              </a:spcBef>
              <a:buFont typeface="Arial" panose="020B0604020202020204" pitchFamily="34" charset="0"/>
              <a:buChar char="•"/>
            </a:pPr>
            <a:r>
              <a:rPr lang="lv-LV" sz="1400" dirty="0">
                <a:effectLst/>
              </a:rPr>
              <a:t>mediji – 40</a:t>
            </a:r>
          </a:p>
          <a:p>
            <a:pPr marL="540000" lvl="1" indent="-228600" algn="l" defTabSz="914400">
              <a:spcBef>
                <a:spcPts val="600"/>
              </a:spcBef>
              <a:buFont typeface="Arial" panose="020B0604020202020204" pitchFamily="34" charset="0"/>
              <a:buChar char="•"/>
            </a:pPr>
            <a:r>
              <a:rPr lang="lv-LV" sz="1400" dirty="0">
                <a:effectLst/>
              </a:rPr>
              <a:t>bērnu personas datu apstrāde – 38</a:t>
            </a:r>
          </a:p>
          <a:p>
            <a:pPr marL="540000" lvl="1" indent="-228600" algn="l" defTabSz="914400">
              <a:spcBef>
                <a:spcPts val="600"/>
              </a:spcBef>
              <a:buFont typeface="Arial" panose="020B0604020202020204" pitchFamily="34" charset="0"/>
              <a:buChar char="•"/>
            </a:pPr>
            <a:r>
              <a:rPr lang="lv-LV" sz="1400" dirty="0"/>
              <a:t>u.c.</a:t>
            </a:r>
          </a:p>
          <a:p>
            <a:pPr indent="-228600" algn="l" defTabSz="914400">
              <a:spcBef>
                <a:spcPts val="600"/>
              </a:spcBef>
              <a:buFont typeface="Wingdings" panose="05000000000000000000" pitchFamily="2" charset="2"/>
              <a:buChar char="Ø"/>
            </a:pPr>
            <a:r>
              <a:rPr lang="lv-LV" sz="1400" dirty="0">
                <a:effectLst/>
              </a:rPr>
              <a:t>paziņojumi par personas datu </a:t>
            </a:r>
            <a:br>
              <a:rPr lang="lv-LV" sz="1400" dirty="0">
                <a:effectLst/>
              </a:rPr>
            </a:br>
            <a:r>
              <a:rPr lang="lv-LV" sz="1400" dirty="0">
                <a:effectLst/>
              </a:rPr>
              <a:t>      aizsardzības pārkāpumiem – 88</a:t>
            </a:r>
          </a:p>
          <a:p>
            <a:pPr indent="-228600" algn="l" defTabSz="914400">
              <a:spcBef>
                <a:spcPts val="600"/>
              </a:spcBef>
              <a:buFont typeface="Wingdings" panose="05000000000000000000" pitchFamily="2" charset="2"/>
              <a:buChar char="Ø"/>
            </a:pPr>
            <a:r>
              <a:rPr lang="lv-LV" sz="1400" dirty="0"/>
              <a:t>trešo personu sniegtas ziņas vai pēc </a:t>
            </a:r>
            <a:br>
              <a:rPr lang="lv-LV" sz="1400" dirty="0"/>
            </a:br>
            <a:r>
              <a:rPr lang="lv-LV" sz="1400" dirty="0"/>
              <a:t>      iestādes iniciatīvas – 19</a:t>
            </a:r>
          </a:p>
          <a:p>
            <a:pPr algn="l" defTabSz="914400">
              <a:spcBef>
                <a:spcPts val="600"/>
              </a:spcBef>
            </a:pPr>
            <a:r>
              <a:rPr lang="lv-LV" sz="1400" b="1" dirty="0">
                <a:effectLst/>
              </a:rPr>
              <a:t>Piemēroti korektīvie līdzekļi</a:t>
            </a:r>
            <a:r>
              <a:rPr lang="lv-LV" sz="1400" dirty="0">
                <a:effectLst/>
              </a:rPr>
              <a:t> – 239</a:t>
            </a:r>
          </a:p>
          <a:p>
            <a:pPr algn="l" defTabSz="914400">
              <a:spcBef>
                <a:spcPts val="600"/>
              </a:spcBef>
            </a:pPr>
            <a:r>
              <a:rPr lang="lv-LV" sz="1400" b="1" dirty="0"/>
              <a:t>Pieņemtie lēmumi administratīvā pārkāpuma procesā:</a:t>
            </a:r>
          </a:p>
          <a:p>
            <a:pPr marL="171450" indent="-171450" algn="l" defTabSz="914400">
              <a:spcBef>
                <a:spcPts val="600"/>
              </a:spcBef>
              <a:buFont typeface="Wingdings" panose="05000000000000000000" pitchFamily="2" charset="2"/>
              <a:buChar char="Ø"/>
            </a:pPr>
            <a:r>
              <a:rPr lang="lv-LV" sz="1400" dirty="0">
                <a:effectLst/>
              </a:rPr>
              <a:t>par Datu regulas pārkāpumiem – 5</a:t>
            </a:r>
          </a:p>
          <a:p>
            <a:pPr marL="171450" indent="-171450" algn="l" defTabSz="914400">
              <a:spcBef>
                <a:spcPts val="600"/>
              </a:spcBef>
              <a:buFont typeface="Wingdings" panose="05000000000000000000" pitchFamily="2" charset="2"/>
              <a:buChar char="Ø"/>
            </a:pPr>
            <a:r>
              <a:rPr lang="lv-LV" sz="1400" dirty="0">
                <a:effectLst/>
              </a:rPr>
              <a:t>par informācijas nesniegšanu Inspekcijai - 1</a:t>
            </a:r>
          </a:p>
        </p:txBody>
      </p:sp>
    </p:spTree>
    <p:extLst>
      <p:ext uri="{BB962C8B-B14F-4D97-AF65-F5344CB8AC3E}">
        <p14:creationId xmlns:p14="http://schemas.microsoft.com/office/powerpoint/2010/main" val="999108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657224" y="569754"/>
            <a:ext cx="3943350" cy="1246070"/>
          </a:xfrm>
        </p:spPr>
        <p:txBody>
          <a:bodyPr vert="horz" lIns="91440" tIns="45720" rIns="91440" bIns="45720" rtlCol="0" anchor="ctr">
            <a:normAutofit/>
          </a:bodyPr>
          <a:lstStyle/>
          <a:p>
            <a:pPr algn="l" defTabSz="914400"/>
            <a:r>
              <a:rPr lang="lv-LV" sz="4400" b="1" kern="1200" dirty="0">
                <a:solidFill>
                  <a:schemeClr val="tx1"/>
                </a:solidFill>
                <a:latin typeface="+mj-lt"/>
                <a:ea typeface="+mj-ea"/>
                <a:cs typeface="+mj-cs"/>
              </a:rPr>
              <a:t>Statistika</a:t>
            </a:r>
            <a:r>
              <a:rPr lang="en-US" sz="4400" b="1" kern="1200" dirty="0">
                <a:solidFill>
                  <a:schemeClr val="tx1"/>
                </a:solidFill>
                <a:latin typeface="+mj-lt"/>
                <a:ea typeface="+mj-ea"/>
                <a:cs typeface="+mj-cs"/>
              </a:rPr>
              <a:t> I</a:t>
            </a:r>
            <a:r>
              <a:rPr lang="lv-LV" sz="4400" b="1" kern="1200" dirty="0">
                <a:solidFill>
                  <a:schemeClr val="tx1"/>
                </a:solidFill>
                <a:latin typeface="+mj-lt"/>
                <a:ea typeface="+mj-ea"/>
                <a:cs typeface="+mj-cs"/>
              </a:rPr>
              <a:t>I</a:t>
            </a:r>
            <a:endParaRPr lang="en-US" sz="4400" b="1" kern="1200" dirty="0">
              <a:solidFill>
                <a:schemeClr val="tx1"/>
              </a:solidFill>
              <a:latin typeface="+mj-lt"/>
              <a:ea typeface="+mj-ea"/>
              <a:cs typeface="+mj-cs"/>
            </a:endParaRPr>
          </a:p>
        </p:txBody>
      </p:sp>
      <p:sp>
        <p:nvSpPr>
          <p:cNvPr id="7" name="Slide Number Placeholder 11"/>
          <p:cNvSpPr>
            <a:spLocks noGrp="1"/>
          </p:cNvSpPr>
          <p:nvPr>
            <p:ph type="sldNum" sz="quarter" idx="12"/>
          </p:nvPr>
        </p:nvSpPr>
        <p:spPr>
          <a:xfrm>
            <a:off x="7886700" y="6356350"/>
            <a:ext cx="628650" cy="365125"/>
          </a:xfrm>
        </p:spPr>
        <p:txBody>
          <a:bodyPr vert="horz" lIns="91440" tIns="45720" rIns="91440" bIns="45720" rtlCol="0" anchor="ctr">
            <a:normAutofit/>
          </a:bodyPr>
          <a:lstStyle/>
          <a:p>
            <a:pPr>
              <a:spcAft>
                <a:spcPts val="600"/>
              </a:spcAft>
            </a:pPr>
            <a:fld id="{B6F15528-21DE-4FAA-801E-634DDDAF4B2B}" type="slidenum">
              <a:rPr lang="en-US" sz="1200" smtClean="0">
                <a:solidFill>
                  <a:srgbClr val="FFFFFF"/>
                </a:solidFill>
              </a:rPr>
              <a:pPr>
                <a:spcAft>
                  <a:spcPts val="600"/>
                </a:spcAft>
              </a:pPr>
              <a:t>4</a:t>
            </a:fld>
            <a:endParaRPr lang="en-US" sz="1200">
              <a:solidFill>
                <a:srgbClr val="FFFFFF"/>
              </a:solidFill>
            </a:endParaRPr>
          </a:p>
        </p:txBody>
      </p:sp>
      <p:sp>
        <p:nvSpPr>
          <p:cNvPr id="9" name="Slide Number Placeholder 11"/>
          <p:cNvSpPr txBox="1">
            <a:spLocks/>
          </p:cNvSpPr>
          <p:nvPr/>
        </p:nvSpPr>
        <p:spPr>
          <a:xfrm>
            <a:off x="2286000" y="6340489"/>
            <a:ext cx="2133600" cy="365123"/>
          </a:xfrm>
          <a:prstGeom prst="rect">
            <a:avLst/>
          </a:prstGeom>
        </p:spPr>
        <p:txBody>
          <a:bodyPr vert="horz" lIns="93957" tIns="46979" rIns="93957" bIns="4697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1000" dirty="0">
              <a:solidFill>
                <a:schemeClr val="tx1"/>
              </a:solidFill>
              <a:latin typeface="Times New Roman" panose="02020603050405020304" pitchFamily="18" charset="0"/>
              <a:cs typeface="Times New Roman" panose="02020603050405020304" pitchFamily="18" charset="0"/>
            </a:endParaRPr>
          </a:p>
        </p:txBody>
      </p:sp>
      <p:pic>
        <p:nvPicPr>
          <p:cNvPr id="22" name="Picture 3">
            <a:extLst>
              <a:ext uri="{FF2B5EF4-FFF2-40B4-BE49-F238E27FC236}">
                <a16:creationId xmlns:a16="http://schemas.microsoft.com/office/drawing/2014/main" id="{E3071383-FFAC-E2AA-5EFB-AC6EF79223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6209" y="20035"/>
            <a:ext cx="2123734" cy="2342165"/>
          </a:xfrm>
          <a:prstGeom prst="rect">
            <a:avLst/>
          </a:prstGeom>
        </p:spPr>
      </p:pic>
      <p:pic>
        <p:nvPicPr>
          <p:cNvPr id="8" name="Attēls 7">
            <a:extLst>
              <a:ext uri="{FF2B5EF4-FFF2-40B4-BE49-F238E27FC236}">
                <a16:creationId xmlns:a16="http://schemas.microsoft.com/office/drawing/2014/main" id="{10425F0A-3511-A80E-CB2A-125298B7270F}"/>
              </a:ext>
            </a:extLst>
          </p:cNvPr>
          <p:cNvPicPr>
            <a:picLocks noChangeAspect="1"/>
          </p:cNvPicPr>
          <p:nvPr/>
        </p:nvPicPr>
        <p:blipFill rotWithShape="1">
          <a:blip r:embed="rId4"/>
          <a:srcRect r="8737"/>
          <a:stretch/>
        </p:blipFill>
        <p:spPr>
          <a:xfrm>
            <a:off x="4044188" y="3962400"/>
            <a:ext cx="5105143" cy="2963337"/>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
        <p:nvSpPr>
          <p:cNvPr id="12" name="Subtitle 2"/>
          <p:cNvSpPr>
            <a:spLocks noGrp="1"/>
          </p:cNvSpPr>
          <p:nvPr>
            <p:ph type="subTitle" idx="1"/>
          </p:nvPr>
        </p:nvSpPr>
        <p:spPr>
          <a:xfrm>
            <a:off x="657224" y="1725336"/>
            <a:ext cx="3762376" cy="4813576"/>
          </a:xfrm>
        </p:spPr>
        <p:txBody>
          <a:bodyPr vert="horz" lIns="91440" tIns="45720" rIns="91440" bIns="45720" rtlCol="0">
            <a:noAutofit/>
          </a:bodyPr>
          <a:lstStyle/>
          <a:p>
            <a:pPr algn="l" defTabSz="914400">
              <a:spcBef>
                <a:spcPts val="600"/>
              </a:spcBef>
            </a:pPr>
            <a:r>
              <a:rPr lang="lv-LV" sz="1400" b="1" dirty="0">
                <a:effectLst/>
              </a:rPr>
              <a:t>2022.gada pirmajā pusgadā veiktās pārbaudes:</a:t>
            </a:r>
          </a:p>
          <a:p>
            <a:pPr indent="-228600" algn="l" defTabSz="914400">
              <a:spcBef>
                <a:spcPts val="600"/>
              </a:spcBef>
              <a:buFont typeface="Wingdings" panose="05000000000000000000" pitchFamily="2" charset="2"/>
              <a:buChar char="Ø"/>
            </a:pPr>
            <a:r>
              <a:rPr lang="lv-LV" sz="1400" dirty="0">
                <a:effectLst/>
              </a:rPr>
              <a:t>datu subjektu sūdzības – 340:</a:t>
            </a:r>
          </a:p>
          <a:p>
            <a:pPr marL="540000" lvl="1" indent="-228600" algn="l" defTabSz="914400">
              <a:spcBef>
                <a:spcPts val="600"/>
              </a:spcBef>
              <a:buFont typeface="Arial" panose="020B0604020202020204" pitchFamily="34" charset="0"/>
              <a:buChar char="•"/>
            </a:pPr>
            <a:r>
              <a:rPr lang="lv-LV" sz="1400" dirty="0">
                <a:effectLst/>
              </a:rPr>
              <a:t>sociālo tīklu vietnes – 93</a:t>
            </a:r>
          </a:p>
          <a:p>
            <a:pPr marL="540000" lvl="1" indent="-228600" algn="l" defTabSz="914400">
              <a:spcBef>
                <a:spcPts val="600"/>
              </a:spcBef>
              <a:buFont typeface="Arial" panose="020B0604020202020204" pitchFamily="34" charset="0"/>
              <a:buChar char="•"/>
            </a:pPr>
            <a:r>
              <a:rPr lang="lv-LV" sz="1400" dirty="0"/>
              <a:t>videonovērošana – 52</a:t>
            </a:r>
          </a:p>
          <a:p>
            <a:pPr marL="540000" lvl="1" indent="-228600" algn="l" defTabSz="914400">
              <a:spcBef>
                <a:spcPts val="600"/>
              </a:spcBef>
              <a:buFont typeface="Arial" panose="020B0604020202020204" pitchFamily="34" charset="0"/>
              <a:buChar char="•"/>
            </a:pPr>
            <a:r>
              <a:rPr lang="lv-LV" sz="1400" dirty="0">
                <a:effectLst/>
              </a:rPr>
              <a:t>datu subjekta tiesību īstenošana – 48</a:t>
            </a:r>
          </a:p>
          <a:p>
            <a:pPr marL="540000" lvl="1" indent="-228600" algn="l" defTabSz="914400">
              <a:spcBef>
                <a:spcPts val="600"/>
              </a:spcBef>
              <a:buFont typeface="Arial" panose="020B0604020202020204" pitchFamily="34" charset="0"/>
              <a:buChar char="•"/>
            </a:pPr>
            <a:r>
              <a:rPr lang="lv-LV" sz="1400" dirty="0"/>
              <a:t>publisko tiesību subjektu veikta personas datu apstrāde – 43</a:t>
            </a:r>
          </a:p>
          <a:p>
            <a:pPr marL="540000" lvl="1" indent="-228600" algn="l" defTabSz="914400">
              <a:spcBef>
                <a:spcPts val="600"/>
              </a:spcBef>
              <a:buFont typeface="Arial" panose="020B0604020202020204" pitchFamily="34" charset="0"/>
              <a:buChar char="•"/>
            </a:pPr>
            <a:r>
              <a:rPr lang="lv-LV" sz="1400" dirty="0">
                <a:effectLst/>
              </a:rPr>
              <a:t>u.c.</a:t>
            </a:r>
          </a:p>
          <a:p>
            <a:pPr indent="-228600" algn="l" defTabSz="914400">
              <a:spcBef>
                <a:spcPts val="600"/>
              </a:spcBef>
              <a:buFont typeface="Wingdings" panose="05000000000000000000" pitchFamily="2" charset="2"/>
              <a:buChar char="Ø"/>
            </a:pPr>
            <a:r>
              <a:rPr lang="lv-LV" sz="1400" dirty="0">
                <a:effectLst/>
              </a:rPr>
              <a:t>paziņojumi par personas datu aizsardzības pārkāpumiem – 41</a:t>
            </a:r>
          </a:p>
          <a:p>
            <a:pPr indent="-228600" algn="l" defTabSz="914400">
              <a:spcBef>
                <a:spcPts val="600"/>
              </a:spcBef>
              <a:buFont typeface="Wingdings" panose="05000000000000000000" pitchFamily="2" charset="2"/>
              <a:buChar char="Ø"/>
            </a:pPr>
            <a:r>
              <a:rPr lang="lv-LV" sz="1400" dirty="0"/>
              <a:t>trešo personu sniegtas ziņas vai pēc iestādes iniciatīvas – 81</a:t>
            </a:r>
          </a:p>
          <a:p>
            <a:pPr algn="l" defTabSz="914400">
              <a:spcBef>
                <a:spcPts val="600"/>
              </a:spcBef>
            </a:pPr>
            <a:r>
              <a:rPr lang="lv-LV" sz="1400" b="1" dirty="0">
                <a:effectLst/>
              </a:rPr>
              <a:t>Piemēroti korektīvie līdzekļi</a:t>
            </a:r>
            <a:r>
              <a:rPr lang="lv-LV" sz="1400" dirty="0">
                <a:effectLst/>
              </a:rPr>
              <a:t> – 143</a:t>
            </a:r>
          </a:p>
          <a:p>
            <a:pPr algn="l" defTabSz="914400">
              <a:spcBef>
                <a:spcPts val="600"/>
              </a:spcBef>
            </a:pPr>
            <a:r>
              <a:rPr lang="lv-LV" sz="1400" b="1" dirty="0"/>
              <a:t>Pieņemtie lēmumi administratīvā pārkāpuma procesā:</a:t>
            </a:r>
          </a:p>
          <a:p>
            <a:pPr marL="171450" indent="-171450" algn="l" defTabSz="914400">
              <a:spcBef>
                <a:spcPts val="600"/>
              </a:spcBef>
              <a:buFont typeface="Wingdings" panose="05000000000000000000" pitchFamily="2" charset="2"/>
              <a:buChar char="Ø"/>
            </a:pPr>
            <a:r>
              <a:rPr lang="lv-LV" sz="1400" dirty="0">
                <a:effectLst/>
              </a:rPr>
              <a:t>par Datu regulas pārkāpumiem – 4</a:t>
            </a:r>
          </a:p>
          <a:p>
            <a:pPr marL="171450" indent="-171450" algn="l" defTabSz="914400">
              <a:spcBef>
                <a:spcPts val="600"/>
              </a:spcBef>
              <a:buFont typeface="Wingdings" panose="05000000000000000000" pitchFamily="2" charset="2"/>
              <a:buChar char="Ø"/>
            </a:pPr>
            <a:r>
              <a:rPr lang="lv-LV" sz="1400" dirty="0">
                <a:effectLst/>
              </a:rPr>
              <a:t>par informācijas nesniegšanu Inspekcijai - 5</a:t>
            </a:r>
          </a:p>
          <a:p>
            <a:pPr indent="-228600" algn="l" defTabSz="914400">
              <a:spcBef>
                <a:spcPts val="600"/>
              </a:spcBef>
              <a:buFont typeface="Wingdings" panose="05000000000000000000" pitchFamily="2" charset="2"/>
              <a:buChar char="Ø"/>
            </a:pPr>
            <a:endParaRPr lang="lv-LV" sz="1200" dirty="0">
              <a:effectLst/>
            </a:endParaRPr>
          </a:p>
        </p:txBody>
      </p:sp>
    </p:spTree>
    <p:extLst>
      <p:ext uri="{BB962C8B-B14F-4D97-AF65-F5344CB8AC3E}">
        <p14:creationId xmlns:p14="http://schemas.microsoft.com/office/powerpoint/2010/main" val="14247853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523A5A4-89D1-CB19-8280-0974EA1A4E23}"/>
              </a:ext>
            </a:extLst>
          </p:cNvPr>
          <p:cNvSpPr>
            <a:spLocks noGrp="1"/>
          </p:cNvSpPr>
          <p:nvPr>
            <p:ph type="title"/>
          </p:nvPr>
        </p:nvSpPr>
        <p:spPr>
          <a:xfrm>
            <a:off x="630272" y="610240"/>
            <a:ext cx="4870629" cy="1348994"/>
          </a:xfrm>
        </p:spPr>
        <p:txBody>
          <a:bodyPr anchor="b">
            <a:normAutofit/>
          </a:bodyPr>
          <a:lstStyle/>
          <a:p>
            <a:r>
              <a:rPr lang="lv-LV" dirty="0"/>
              <a:t>Videonovērošana darba vietā</a:t>
            </a:r>
          </a:p>
        </p:txBody>
      </p:sp>
      <p:pic>
        <p:nvPicPr>
          <p:cNvPr id="6" name="Picture 3">
            <a:extLst>
              <a:ext uri="{FF2B5EF4-FFF2-40B4-BE49-F238E27FC236}">
                <a16:creationId xmlns:a16="http://schemas.microsoft.com/office/drawing/2014/main" id="{FE98C912-A992-9965-4F98-7CF8CD9F7B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863" r="1" b="13174"/>
          <a:stretch/>
        </p:blipFill>
        <p:spPr>
          <a:xfrm>
            <a:off x="5948172" y="10"/>
            <a:ext cx="3195828" cy="2569454"/>
          </a:xfrm>
          <a:prstGeom prst="rect">
            <a:avLst/>
          </a:prstGeom>
        </p:spPr>
      </p:pic>
      <p:sp>
        <p:nvSpPr>
          <p:cNvPr id="3" name="Satura vietturis 2">
            <a:extLst>
              <a:ext uri="{FF2B5EF4-FFF2-40B4-BE49-F238E27FC236}">
                <a16:creationId xmlns:a16="http://schemas.microsoft.com/office/drawing/2014/main" id="{14DD51C4-F680-7A09-D620-8DF7977B846F}"/>
              </a:ext>
            </a:extLst>
          </p:cNvPr>
          <p:cNvSpPr>
            <a:spLocks noGrp="1"/>
          </p:cNvSpPr>
          <p:nvPr>
            <p:ph idx="1"/>
          </p:nvPr>
        </p:nvSpPr>
        <p:spPr>
          <a:xfrm>
            <a:off x="630272" y="2569464"/>
            <a:ext cx="4870629" cy="3895344"/>
          </a:xfrm>
        </p:spPr>
        <p:txBody>
          <a:bodyPr>
            <a:normAutofit fontScale="92500" lnSpcReduction="10000"/>
          </a:bodyPr>
          <a:lstStyle/>
          <a:p>
            <a:r>
              <a:rPr lang="lv-LV" sz="1500" dirty="0"/>
              <a:t>Pārzinis, personu drošībai un īpašuma aizsardzībai, uzņēmuma teritorijā uzstādīja 25 videonovērošanas kameras</a:t>
            </a:r>
          </a:p>
          <a:p>
            <a:r>
              <a:rPr lang="lv-LV" sz="1500" dirty="0"/>
              <a:t>Izpildot citas uzraugošās iestādes izdoto rīkojumu, iegūtie ieraksti vienu reizi bija izmantoti, lai pārbaudītu darbinieku darba noslodzi, kā rezultātā, pamatojoties uz iegūto informāciju, darba līgumos bija veikti grozījumi</a:t>
            </a:r>
          </a:p>
          <a:p>
            <a:r>
              <a:rPr lang="lv-LV" sz="1500" dirty="0"/>
              <a:t>Inspekcija konstatēja, ka apstrādātie personas dati bija izmantoti ne tādiem mērķiem, kādi bija noteikti pārziņa iekšējos dokumentos</a:t>
            </a:r>
          </a:p>
          <a:p>
            <a:r>
              <a:rPr lang="lv-LV" sz="1500" dirty="0"/>
              <a:t>Ja pārzinis veic videonovērošanu vienam konkrētam mērķim, tad iegūtie dati ir jāizmanto tikai konkrētā nolūkā. Savukārt, ja pārzinis iegūtos personas datus vēlas izmantot cita mērķa sasniegšanai, ir nepieciešams jauns personas datu apstrādes juridiskais pamats</a:t>
            </a:r>
          </a:p>
          <a:p>
            <a:r>
              <a:rPr lang="lv-LV" sz="1500" dirty="0"/>
              <a:t>Konkrētajā gadījumā pārzinis mērķi – izvērtēt darbinieku noslodzi – varēja sasniegt ar citiem līdzekļiem, piemēram, izvērtējot darbinieku grafikus</a:t>
            </a:r>
          </a:p>
          <a:p>
            <a:endParaRPr lang="lv-LV" sz="1200" dirty="0"/>
          </a:p>
          <a:p>
            <a:endParaRPr lang="lv-LV" sz="1200" dirty="0"/>
          </a:p>
          <a:p>
            <a:endParaRPr lang="lv-LV" sz="1200" dirty="0"/>
          </a:p>
        </p:txBody>
      </p:sp>
      <p:pic>
        <p:nvPicPr>
          <p:cNvPr id="5" name="Attēls 4">
            <a:extLst>
              <a:ext uri="{FF2B5EF4-FFF2-40B4-BE49-F238E27FC236}">
                <a16:creationId xmlns:a16="http://schemas.microsoft.com/office/drawing/2014/main" id="{FD8EE8AD-ACD9-22FC-A42A-EE4E5F6D52FC}"/>
              </a:ext>
            </a:extLst>
          </p:cNvPr>
          <p:cNvPicPr>
            <a:picLocks noChangeAspect="1"/>
          </p:cNvPicPr>
          <p:nvPr/>
        </p:nvPicPr>
        <p:blipFill rotWithShape="1">
          <a:blip r:embed="rId4"/>
          <a:srcRect l="22027" r="26908" b="2"/>
          <a:stretch/>
        </p:blipFill>
        <p:spPr>
          <a:xfrm>
            <a:off x="5948172" y="2569464"/>
            <a:ext cx="3195828" cy="4288536"/>
          </a:xfrm>
          <a:prstGeom prst="rect">
            <a:avLst/>
          </a:prstGeom>
        </p:spPr>
      </p:pic>
    </p:spTree>
    <p:extLst>
      <p:ext uri="{BB962C8B-B14F-4D97-AF65-F5344CB8AC3E}">
        <p14:creationId xmlns:p14="http://schemas.microsoft.com/office/powerpoint/2010/main" val="2301520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523A5A4-89D1-CB19-8280-0974EA1A4E23}"/>
              </a:ext>
            </a:extLst>
          </p:cNvPr>
          <p:cNvSpPr>
            <a:spLocks noGrp="1"/>
          </p:cNvSpPr>
          <p:nvPr>
            <p:ph type="title"/>
          </p:nvPr>
        </p:nvSpPr>
        <p:spPr>
          <a:xfrm>
            <a:off x="630272" y="648340"/>
            <a:ext cx="4870629" cy="1272794"/>
          </a:xfrm>
        </p:spPr>
        <p:txBody>
          <a:bodyPr anchor="b">
            <a:normAutofit/>
          </a:bodyPr>
          <a:lstStyle/>
          <a:p>
            <a:r>
              <a:rPr lang="lv-LV" dirty="0"/>
              <a:t>Personas datu apstrāde mobilajā aplikācijā</a:t>
            </a:r>
          </a:p>
        </p:txBody>
      </p:sp>
      <p:pic>
        <p:nvPicPr>
          <p:cNvPr id="6" name="Picture 3">
            <a:extLst>
              <a:ext uri="{FF2B5EF4-FFF2-40B4-BE49-F238E27FC236}">
                <a16:creationId xmlns:a16="http://schemas.microsoft.com/office/drawing/2014/main" id="{FE98C912-A992-9965-4F98-7CF8CD9F7B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863" r="1" b="13174"/>
          <a:stretch/>
        </p:blipFill>
        <p:spPr>
          <a:xfrm>
            <a:off x="5948172" y="10"/>
            <a:ext cx="3195828" cy="2569454"/>
          </a:xfrm>
          <a:prstGeom prst="rect">
            <a:avLst/>
          </a:prstGeom>
        </p:spPr>
      </p:pic>
      <p:sp>
        <p:nvSpPr>
          <p:cNvPr id="3" name="Satura vietturis 2">
            <a:extLst>
              <a:ext uri="{FF2B5EF4-FFF2-40B4-BE49-F238E27FC236}">
                <a16:creationId xmlns:a16="http://schemas.microsoft.com/office/drawing/2014/main" id="{14DD51C4-F680-7A09-D620-8DF7977B846F}"/>
              </a:ext>
            </a:extLst>
          </p:cNvPr>
          <p:cNvSpPr>
            <a:spLocks noGrp="1"/>
          </p:cNvSpPr>
          <p:nvPr>
            <p:ph idx="1"/>
          </p:nvPr>
        </p:nvSpPr>
        <p:spPr>
          <a:xfrm>
            <a:off x="630272" y="2577931"/>
            <a:ext cx="5160927" cy="4191000"/>
          </a:xfrm>
        </p:spPr>
        <p:txBody>
          <a:bodyPr>
            <a:normAutofit fontScale="55000" lnSpcReduction="20000"/>
          </a:bodyPr>
          <a:lstStyle/>
          <a:p>
            <a:r>
              <a:rPr lang="lv-LV" sz="2700" dirty="0"/>
              <a:t>Pārzinis, izstrādājot aplikāciju, nodrošināja tās lietotājiem izmantot aplikācijas izmēģinājuma vidi, kurā lietotājiem, aizpildot attiecīgos laukus, aplikācijā no valsts reģistriem automātiski ielasījās citu personu dati: vārds, uzvārds, personas kods un dzīvesvietas valsts</a:t>
            </a:r>
          </a:p>
          <a:p>
            <a:r>
              <a:rPr lang="lv-LV" sz="2700" dirty="0"/>
              <a:t>Šādu aplikācijas funkcionalitāti pārzinis pamatoja ar nepieciešamību nodrošināt datu precizitāti, jo neprecīzi dati var rezultēties ar zaudējumiem citām personām, kā arī ir ērts rīks tās lietotājiem</a:t>
            </a:r>
          </a:p>
          <a:p>
            <a:r>
              <a:rPr lang="lv-LV" sz="2700" dirty="0"/>
              <a:t>Īsi pēc aplikācijas darbības uzsākšanas izmēģinājuma vidē citas personas kods un adrese bija aizstāti ar zvaigznītēm</a:t>
            </a:r>
          </a:p>
          <a:p>
            <a:r>
              <a:rPr lang="lv-LV" sz="2700" dirty="0"/>
              <a:t>Vienlaikus aplikācijas produkcijas vidē darbs ir iespējams, autorizējoties ar latvija.lv, un diviem lietotājiem savstarpēji sasaistot ierīces (ievadot kodu)</a:t>
            </a:r>
          </a:p>
          <a:p>
            <a:r>
              <a:rPr lang="lv-LV" sz="2700" dirty="0"/>
              <a:t>Inspekcija secināja, ka pārzinim bija jāizdala divas atsevišķas vides: produkcijas un izmēģinājuma vide. Izmēģinājuma vidē nevajadzēja nodrošināt automātisku datu ielasīšanu no valsts reģistriem, jo tādējādi personas dati bija nodoti trešajām personām bez tiesiska pamata.</a:t>
            </a:r>
          </a:p>
          <a:p>
            <a:r>
              <a:rPr lang="lv-LV" sz="2700" dirty="0"/>
              <a:t>Vienlaikus, ievērojot lietotnes mērķi un pārziņa sniegtos skaidrojumus, Inspekcija atzina par pamatotu un Datu regulai atbilstošu datu apstrādi lietotnes produkcijas vidē</a:t>
            </a:r>
          </a:p>
          <a:p>
            <a:endParaRPr lang="lv-LV" dirty="0"/>
          </a:p>
          <a:p>
            <a:endParaRPr lang="lv-LV" dirty="0"/>
          </a:p>
        </p:txBody>
      </p:sp>
      <p:pic>
        <p:nvPicPr>
          <p:cNvPr id="9" name="Attēls 8">
            <a:extLst>
              <a:ext uri="{FF2B5EF4-FFF2-40B4-BE49-F238E27FC236}">
                <a16:creationId xmlns:a16="http://schemas.microsoft.com/office/drawing/2014/main" id="{03A33627-4C01-D647-3768-B645EBBFC932}"/>
              </a:ext>
            </a:extLst>
          </p:cNvPr>
          <p:cNvPicPr>
            <a:picLocks noChangeAspect="1"/>
          </p:cNvPicPr>
          <p:nvPr/>
        </p:nvPicPr>
        <p:blipFill rotWithShape="1">
          <a:blip r:embed="rId4"/>
          <a:srcRect l="12667" r="25007" b="2"/>
          <a:stretch/>
        </p:blipFill>
        <p:spPr>
          <a:xfrm>
            <a:off x="5948172" y="2569464"/>
            <a:ext cx="3195828" cy="4299825"/>
          </a:xfrm>
          <a:prstGeom prst="rect">
            <a:avLst/>
          </a:prstGeom>
        </p:spPr>
      </p:pic>
    </p:spTree>
    <p:extLst>
      <p:ext uri="{BB962C8B-B14F-4D97-AF65-F5344CB8AC3E}">
        <p14:creationId xmlns:p14="http://schemas.microsoft.com/office/powerpoint/2010/main" val="34859470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523A5A4-89D1-CB19-8280-0974EA1A4E23}"/>
              </a:ext>
            </a:extLst>
          </p:cNvPr>
          <p:cNvSpPr>
            <a:spLocks noGrp="1"/>
          </p:cNvSpPr>
          <p:nvPr>
            <p:ph type="title"/>
          </p:nvPr>
        </p:nvSpPr>
        <p:spPr>
          <a:xfrm>
            <a:off x="630272" y="610240"/>
            <a:ext cx="4870629" cy="1348994"/>
          </a:xfrm>
        </p:spPr>
        <p:txBody>
          <a:bodyPr anchor="b">
            <a:normAutofit/>
          </a:bodyPr>
          <a:lstStyle/>
          <a:p>
            <a:r>
              <a:rPr lang="lv-LV" dirty="0"/>
              <a:t>Datu subjekta tiesību īstenošana</a:t>
            </a:r>
          </a:p>
        </p:txBody>
      </p:sp>
      <p:pic>
        <p:nvPicPr>
          <p:cNvPr id="6" name="Picture 3">
            <a:extLst>
              <a:ext uri="{FF2B5EF4-FFF2-40B4-BE49-F238E27FC236}">
                <a16:creationId xmlns:a16="http://schemas.microsoft.com/office/drawing/2014/main" id="{FE98C912-A992-9965-4F98-7CF8CD9F7B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863" r="1" b="13174"/>
          <a:stretch/>
        </p:blipFill>
        <p:spPr>
          <a:xfrm>
            <a:off x="5948172" y="10"/>
            <a:ext cx="3195828" cy="2569454"/>
          </a:xfrm>
          <a:prstGeom prst="rect">
            <a:avLst/>
          </a:prstGeom>
        </p:spPr>
      </p:pic>
      <p:sp>
        <p:nvSpPr>
          <p:cNvPr id="3" name="Satura vietturis 2">
            <a:extLst>
              <a:ext uri="{FF2B5EF4-FFF2-40B4-BE49-F238E27FC236}">
                <a16:creationId xmlns:a16="http://schemas.microsoft.com/office/drawing/2014/main" id="{14DD51C4-F680-7A09-D620-8DF7977B846F}"/>
              </a:ext>
            </a:extLst>
          </p:cNvPr>
          <p:cNvSpPr>
            <a:spLocks noGrp="1"/>
          </p:cNvSpPr>
          <p:nvPr>
            <p:ph idx="1"/>
          </p:nvPr>
        </p:nvSpPr>
        <p:spPr>
          <a:xfrm>
            <a:off x="630273" y="2569464"/>
            <a:ext cx="5084727" cy="3907536"/>
          </a:xfrm>
        </p:spPr>
        <p:txBody>
          <a:bodyPr>
            <a:normAutofit fontScale="40000" lnSpcReduction="20000"/>
          </a:bodyPr>
          <a:lstStyle/>
          <a:p>
            <a:r>
              <a:rPr lang="lv-LV" sz="3400" dirty="0"/>
              <a:t>Datu subjekts vērsās pie pārziņa ar lūgumu sniegt informāciju par viņa personas datu apstrādi</a:t>
            </a:r>
          </a:p>
          <a:p>
            <a:r>
              <a:rPr lang="lv-LV" sz="3400" dirty="0"/>
              <a:t>Pārzinis lūdza novērst trūkumu – iesniegt normatīvajos aktos noteiktā kārtībā apliecinātu atvasinājumu – un informēja, ka nevarēs izpildīt datu subjekta pieprasījumu viena mēneša laikā. Datu subjekts nekavējoties novērsa pārziņa norādīto trūkumu</a:t>
            </a:r>
          </a:p>
          <a:p>
            <a:r>
              <a:rPr lang="lv-LV" sz="3400" dirty="0"/>
              <a:t>Pēc vairākiem mēnešiem datu subjekts atkārtoti vērsās pie pārziņa, atgādinot, ka joprojām nav saņēmis atbildi uz savu pieprasījumu</a:t>
            </a:r>
          </a:p>
          <a:p>
            <a:r>
              <a:rPr lang="lv-LV" sz="3400" dirty="0"/>
              <a:t>Pārzinis mēneša laikā pēc datu subjekta atgādinājuma saņemšanas sniedza lūgto informāciju</a:t>
            </a:r>
          </a:p>
          <a:p>
            <a:r>
              <a:rPr lang="lv-LV" sz="3400" dirty="0"/>
              <a:t>Konkrētajā lietā pārzinis uzskatīja, ka attiecības starp datu subjektu un pārzini ir regulējamas Administratīvā procesa likuma kārtībā, turklāt tiesu praksē ir nostiprinātas atziņas, ka atbildes sniegšanas termiņa pagarināšana un par to neinformēšana nerada administratīvā akta prettiesiskumu</a:t>
            </a:r>
          </a:p>
          <a:p>
            <a:r>
              <a:rPr lang="lv-LV" sz="3400" dirty="0"/>
              <a:t>Inspekcija norādīja, ka uz pārzini (privāto tiesību juridiska persona) neattiecas Administratīvā procesa likums. Pārzinim ir jāievēro Datu regulā noteiktie pienākumi un termiņi</a:t>
            </a:r>
          </a:p>
          <a:p>
            <a:endParaRPr lang="lv-LV" dirty="0"/>
          </a:p>
        </p:txBody>
      </p:sp>
      <p:pic>
        <p:nvPicPr>
          <p:cNvPr id="25" name="Attēls 24">
            <a:extLst>
              <a:ext uri="{FF2B5EF4-FFF2-40B4-BE49-F238E27FC236}">
                <a16:creationId xmlns:a16="http://schemas.microsoft.com/office/drawing/2014/main" id="{C02DD4B3-B80F-3602-9793-017E81C978A4}"/>
              </a:ext>
            </a:extLst>
          </p:cNvPr>
          <p:cNvPicPr>
            <a:picLocks noChangeAspect="1"/>
          </p:cNvPicPr>
          <p:nvPr/>
        </p:nvPicPr>
        <p:blipFill>
          <a:blip r:embed="rId4"/>
          <a:stretch>
            <a:fillRect/>
          </a:stretch>
        </p:blipFill>
        <p:spPr>
          <a:xfrm>
            <a:off x="5952680" y="2569464"/>
            <a:ext cx="3191320" cy="4317689"/>
          </a:xfrm>
          <a:prstGeom prst="rect">
            <a:avLst/>
          </a:prstGeom>
        </p:spPr>
      </p:pic>
    </p:spTree>
    <p:extLst>
      <p:ext uri="{BB962C8B-B14F-4D97-AF65-F5344CB8AC3E}">
        <p14:creationId xmlns:p14="http://schemas.microsoft.com/office/powerpoint/2010/main" val="38353902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523A5A4-89D1-CB19-8280-0974EA1A4E23}"/>
              </a:ext>
            </a:extLst>
          </p:cNvPr>
          <p:cNvSpPr>
            <a:spLocks noGrp="1"/>
          </p:cNvSpPr>
          <p:nvPr>
            <p:ph type="title"/>
          </p:nvPr>
        </p:nvSpPr>
        <p:spPr>
          <a:xfrm>
            <a:off x="630273" y="572140"/>
            <a:ext cx="4870629" cy="1425194"/>
          </a:xfrm>
        </p:spPr>
        <p:txBody>
          <a:bodyPr anchor="b">
            <a:normAutofit/>
          </a:bodyPr>
          <a:lstStyle/>
          <a:p>
            <a:r>
              <a:rPr lang="lv-LV" dirty="0"/>
              <a:t>Piekrišana personas datu apstrādei</a:t>
            </a:r>
          </a:p>
        </p:txBody>
      </p:sp>
      <p:pic>
        <p:nvPicPr>
          <p:cNvPr id="6" name="Picture 3">
            <a:extLst>
              <a:ext uri="{FF2B5EF4-FFF2-40B4-BE49-F238E27FC236}">
                <a16:creationId xmlns:a16="http://schemas.microsoft.com/office/drawing/2014/main" id="{FE98C912-A992-9965-4F98-7CF8CD9F7B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863" r="1" b="13174"/>
          <a:stretch/>
        </p:blipFill>
        <p:spPr>
          <a:xfrm>
            <a:off x="5948172" y="10"/>
            <a:ext cx="3195828" cy="2569454"/>
          </a:xfrm>
          <a:prstGeom prst="rect">
            <a:avLst/>
          </a:prstGeom>
        </p:spPr>
      </p:pic>
      <p:sp>
        <p:nvSpPr>
          <p:cNvPr id="3" name="Satura vietturis 2">
            <a:extLst>
              <a:ext uri="{FF2B5EF4-FFF2-40B4-BE49-F238E27FC236}">
                <a16:creationId xmlns:a16="http://schemas.microsoft.com/office/drawing/2014/main" id="{14DD51C4-F680-7A09-D620-8DF7977B846F}"/>
              </a:ext>
            </a:extLst>
          </p:cNvPr>
          <p:cNvSpPr>
            <a:spLocks noGrp="1"/>
          </p:cNvSpPr>
          <p:nvPr>
            <p:ph idx="1"/>
          </p:nvPr>
        </p:nvSpPr>
        <p:spPr>
          <a:xfrm>
            <a:off x="630273" y="2743200"/>
            <a:ext cx="5084727" cy="3542660"/>
          </a:xfrm>
        </p:spPr>
        <p:txBody>
          <a:bodyPr>
            <a:normAutofit/>
          </a:bodyPr>
          <a:lstStyle/>
          <a:p>
            <a:r>
              <a:rPr lang="lv-LV" sz="1400" dirty="0"/>
              <a:t>Pārzinis piedāvāja iedzīvotājiem iegādāties tā tirgotās preces vai arī piedalīties tā organizētajā loterijā. Vienlaikus, aizpildot attiecīgo veidlapu, datu subjekts pēc noklusējuma piekrita arī mārketinga materiālu saņemšanai</a:t>
            </a:r>
          </a:p>
          <a:p>
            <a:r>
              <a:rPr lang="lv-LV" sz="1400" dirty="0"/>
              <a:t>Lai atteiktos no mārketinga materiālu saņemšanas, datu subjektam bija jāieiet pārziņa mājas lapā, jāatrod attiecīgā veidlapa, tā jāaizpilda un </a:t>
            </a:r>
            <a:r>
              <a:rPr lang="lv-LV" sz="1400" dirty="0" err="1"/>
              <a:t>jānosūta</a:t>
            </a:r>
            <a:r>
              <a:rPr lang="lv-LV" sz="1400" dirty="0"/>
              <a:t> (pa pastu vai ar drošu elektronisko parakstu) pārzinim</a:t>
            </a:r>
          </a:p>
          <a:p>
            <a:r>
              <a:rPr lang="lv-LV" sz="1400" dirty="0"/>
              <a:t>Inspekcija konstatēja, ka datu subjektam, iegādājoties preci vai piedaloties pārziņa organizētajā loterijā, jau sākotnēji netiek nodrošināta iespēja atteikties no viņa personas datu apstrādes mārketinga materiālu saņemšanai</a:t>
            </a:r>
          </a:p>
          <a:p>
            <a:r>
              <a:rPr lang="lv-LV" sz="1400" dirty="0"/>
              <a:t>Vienlaikus Inspekcija konstatēja, ka pārzinis Datu regulā noteikto datu subjektam sniedzamo informāciju nesniedza pārredzamā, saprotamā un skaidri saprotamā veidā</a:t>
            </a:r>
          </a:p>
        </p:txBody>
      </p:sp>
      <p:pic>
        <p:nvPicPr>
          <p:cNvPr id="18" name="Attēls 17">
            <a:extLst>
              <a:ext uri="{FF2B5EF4-FFF2-40B4-BE49-F238E27FC236}">
                <a16:creationId xmlns:a16="http://schemas.microsoft.com/office/drawing/2014/main" id="{FBFF9A0F-7B84-5042-3144-A66D1CB130ED}"/>
              </a:ext>
            </a:extLst>
          </p:cNvPr>
          <p:cNvPicPr>
            <a:picLocks noChangeAspect="1"/>
          </p:cNvPicPr>
          <p:nvPr/>
        </p:nvPicPr>
        <p:blipFill>
          <a:blip r:embed="rId4"/>
          <a:stretch>
            <a:fillRect/>
          </a:stretch>
        </p:blipFill>
        <p:spPr>
          <a:xfrm>
            <a:off x="5947386" y="2569464"/>
            <a:ext cx="3196614" cy="4288526"/>
          </a:xfrm>
          <a:prstGeom prst="rect">
            <a:avLst/>
          </a:prstGeom>
        </p:spPr>
      </p:pic>
    </p:spTree>
    <p:extLst>
      <p:ext uri="{BB962C8B-B14F-4D97-AF65-F5344CB8AC3E}">
        <p14:creationId xmlns:p14="http://schemas.microsoft.com/office/powerpoint/2010/main" val="20815100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523A5A4-89D1-CB19-8280-0974EA1A4E23}"/>
              </a:ext>
            </a:extLst>
          </p:cNvPr>
          <p:cNvSpPr>
            <a:spLocks noGrp="1"/>
          </p:cNvSpPr>
          <p:nvPr>
            <p:ph type="title"/>
          </p:nvPr>
        </p:nvSpPr>
        <p:spPr>
          <a:xfrm>
            <a:off x="630273" y="648340"/>
            <a:ext cx="4870629" cy="1272794"/>
          </a:xfrm>
        </p:spPr>
        <p:txBody>
          <a:bodyPr anchor="b">
            <a:normAutofit/>
          </a:bodyPr>
          <a:lstStyle/>
          <a:p>
            <a:r>
              <a:rPr lang="lv-LV" dirty="0"/>
              <a:t>Personas datu aizsardzības pārkāpums</a:t>
            </a:r>
          </a:p>
        </p:txBody>
      </p:sp>
      <p:pic>
        <p:nvPicPr>
          <p:cNvPr id="6" name="Picture 3">
            <a:extLst>
              <a:ext uri="{FF2B5EF4-FFF2-40B4-BE49-F238E27FC236}">
                <a16:creationId xmlns:a16="http://schemas.microsoft.com/office/drawing/2014/main" id="{FE98C912-A992-9965-4F98-7CF8CD9F7B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863" r="1" b="13174"/>
          <a:stretch/>
        </p:blipFill>
        <p:spPr>
          <a:xfrm>
            <a:off x="5948172" y="10"/>
            <a:ext cx="3195828" cy="2569454"/>
          </a:xfrm>
          <a:prstGeom prst="rect">
            <a:avLst/>
          </a:prstGeom>
        </p:spPr>
      </p:pic>
      <p:sp>
        <p:nvSpPr>
          <p:cNvPr id="3" name="Satura vietturis 2">
            <a:extLst>
              <a:ext uri="{FF2B5EF4-FFF2-40B4-BE49-F238E27FC236}">
                <a16:creationId xmlns:a16="http://schemas.microsoft.com/office/drawing/2014/main" id="{14DD51C4-F680-7A09-D620-8DF7977B846F}"/>
              </a:ext>
            </a:extLst>
          </p:cNvPr>
          <p:cNvSpPr>
            <a:spLocks noGrp="1"/>
          </p:cNvSpPr>
          <p:nvPr>
            <p:ph idx="1"/>
          </p:nvPr>
        </p:nvSpPr>
        <p:spPr>
          <a:xfrm>
            <a:off x="630273" y="2743200"/>
            <a:ext cx="4870629" cy="3438144"/>
          </a:xfrm>
        </p:spPr>
        <p:txBody>
          <a:bodyPr>
            <a:normAutofit fontScale="70000" lnSpcReduction="20000"/>
          </a:bodyPr>
          <a:lstStyle/>
          <a:p>
            <a:r>
              <a:rPr lang="lv-LV" dirty="0"/>
              <a:t>Pārzinis konstatēja, ka trešās personas, izmantojot </a:t>
            </a:r>
            <a:r>
              <a:rPr lang="lv-LV" dirty="0" err="1"/>
              <a:t>ļaunatūru</a:t>
            </a:r>
            <a:r>
              <a:rPr lang="lv-LV" dirty="0"/>
              <a:t>, ir šifrējušas vairāk nekā 30 000 pārziņa klientu datus. Datiem var piekļūt tikai gadījumā, ja pārzinis veic ļaundaru pieprasītās summas apmaksu</a:t>
            </a:r>
          </a:p>
          <a:p>
            <a:r>
              <a:rPr lang="lv-LV" dirty="0"/>
              <a:t>Pārzinis nekavējoties veica personas datu aizsardzības pārkāpuma izmeklēšanu, kā arī ieviesa saņemtās rekomendācijas</a:t>
            </a:r>
          </a:p>
          <a:p>
            <a:r>
              <a:rPr lang="lv-LV" dirty="0"/>
              <a:t>Inspekcija, pārbaudot pārziņa līdz šim ieviestos tehniskos un organizatoriskos pasākumus, konstatēja, ka tie uz pārkāpuma notikuma brīdi neatbilda Datu regulas prasībām, jo veicamās drošības prasības, piemēram, paroļu uzbūve, vairākos avotos atšķīrās</a:t>
            </a:r>
          </a:p>
          <a:p>
            <a:r>
              <a:rPr lang="lv-LV" dirty="0"/>
              <a:t>Konkrētajā gadījumā Inspekcija aicināja pārzini turpmāk regulāri pārskatīt un aktualizēt ieviestās drošības prasības, ievērojot jaunākās tendences </a:t>
            </a:r>
            <a:r>
              <a:rPr lang="lv-LV" dirty="0" err="1"/>
              <a:t>kiberdrošībā</a:t>
            </a:r>
            <a:endParaRPr lang="lv-LV" dirty="0"/>
          </a:p>
        </p:txBody>
      </p:sp>
      <p:pic>
        <p:nvPicPr>
          <p:cNvPr id="19" name="Attēls 18">
            <a:extLst>
              <a:ext uri="{FF2B5EF4-FFF2-40B4-BE49-F238E27FC236}">
                <a16:creationId xmlns:a16="http://schemas.microsoft.com/office/drawing/2014/main" id="{1F603FF0-1D45-9F9E-BF6B-FE91CE06BFD8}"/>
              </a:ext>
            </a:extLst>
          </p:cNvPr>
          <p:cNvPicPr>
            <a:picLocks noChangeAspect="1"/>
          </p:cNvPicPr>
          <p:nvPr/>
        </p:nvPicPr>
        <p:blipFill>
          <a:blip r:embed="rId4"/>
          <a:stretch>
            <a:fillRect/>
          </a:stretch>
        </p:blipFill>
        <p:spPr>
          <a:xfrm>
            <a:off x="5943607" y="2569464"/>
            <a:ext cx="3200393" cy="4059936"/>
          </a:xfrm>
          <a:prstGeom prst="rect">
            <a:avLst/>
          </a:prstGeom>
        </p:spPr>
      </p:pic>
    </p:spTree>
    <p:extLst>
      <p:ext uri="{BB962C8B-B14F-4D97-AF65-F5344CB8AC3E}">
        <p14:creationId xmlns:p14="http://schemas.microsoft.com/office/powerpoint/2010/main" val="30042108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4689</TotalTime>
  <Words>2065</Words>
  <Application>Microsoft Office PowerPoint</Application>
  <PresentationFormat>On-screen Show (4:3)</PresentationFormat>
  <Paragraphs>211</Paragraphs>
  <Slides>21</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Cambria</vt:lpstr>
      <vt:lpstr>Times New Roman</vt:lpstr>
      <vt:lpstr>Wingdings</vt:lpstr>
      <vt:lpstr>Office dizains</vt:lpstr>
      <vt:lpstr>Datu valsts inspekcijas veiktās pārbaudes 2021. un 2022. gadā</vt:lpstr>
      <vt:lpstr>Programma</vt:lpstr>
      <vt:lpstr>Statistika I</vt:lpstr>
      <vt:lpstr>Statistika II</vt:lpstr>
      <vt:lpstr>Videonovērošana darba vietā</vt:lpstr>
      <vt:lpstr>Personas datu apstrāde mobilajā aplikācijā</vt:lpstr>
      <vt:lpstr>Datu subjekta tiesību īstenošana</vt:lpstr>
      <vt:lpstr>Piekrišana personas datu apstrādei</vt:lpstr>
      <vt:lpstr>Personas datu aizsardzības pārkāpums</vt:lpstr>
      <vt:lpstr>PowerPoint Presentation</vt:lpstr>
      <vt:lpstr>Programma II</vt:lpstr>
      <vt:lpstr>Administratīvā naudas soda apmēra noteikšanas mehānisms </vt:lpstr>
      <vt:lpstr>Sodu piemērošanas principi</vt:lpstr>
      <vt:lpstr>PowerPoint Presentation</vt:lpstr>
      <vt:lpstr>Kritēriju izvērtēšana pēc skalas</vt:lpstr>
      <vt:lpstr>Nesadarbošanās ar Inspekciju –  aicinājuma neizpilde</vt:lpstr>
      <vt:lpstr>Personas datu apstrāde,  izmantojot sīkdatnes tīmekļa vietnē</vt:lpstr>
      <vt:lpstr>Klientu biometrisko datu apstrāde bez atbilstoša tiesiskā pamata</vt:lpstr>
      <vt:lpstr>Prettiesiska personas datu apstrāde valodu apguves tīmekļa vietnē</vt:lpstr>
      <vt:lpstr>Prettiesiska personas datu apstrāde, piedāvājot papildus pakalpojumu</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Prezentācijas tēmas nosaukums</dc:title>
  <dc:creator>Dagnija</dc:creator>
  <cp:lastModifiedBy>Agita Silniece</cp:lastModifiedBy>
  <cp:revision>204</cp:revision>
  <cp:lastPrinted>2021-02-25T07:25:42Z</cp:lastPrinted>
  <dcterms:created xsi:type="dcterms:W3CDTF">2006-08-16T00:00:00Z</dcterms:created>
  <dcterms:modified xsi:type="dcterms:W3CDTF">2022-07-27T09:12:02Z</dcterms:modified>
</cp:coreProperties>
</file>