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68" r:id="rId2"/>
  </p:sldMasterIdLst>
  <p:notesMasterIdLst>
    <p:notesMasterId r:id="rId47"/>
  </p:notesMasterIdLst>
  <p:handoutMasterIdLst>
    <p:handoutMasterId r:id="rId48"/>
  </p:handoutMasterIdLst>
  <p:sldIdLst>
    <p:sldId id="501" r:id="rId3"/>
    <p:sldId id="535" r:id="rId4"/>
    <p:sldId id="543" r:id="rId5"/>
    <p:sldId id="526" r:id="rId6"/>
    <p:sldId id="549" r:id="rId7"/>
    <p:sldId id="541" r:id="rId8"/>
    <p:sldId id="539" r:id="rId9"/>
    <p:sldId id="552" r:id="rId10"/>
    <p:sldId id="540" r:id="rId11"/>
    <p:sldId id="550" r:id="rId12"/>
    <p:sldId id="553" r:id="rId13"/>
    <p:sldId id="544" r:id="rId14"/>
    <p:sldId id="545" r:id="rId15"/>
    <p:sldId id="546" r:id="rId16"/>
    <p:sldId id="548" r:id="rId17"/>
    <p:sldId id="536" r:id="rId18"/>
    <p:sldId id="423" r:id="rId19"/>
    <p:sldId id="424" r:id="rId20"/>
    <p:sldId id="401" r:id="rId21"/>
    <p:sldId id="425" r:id="rId22"/>
    <p:sldId id="412" r:id="rId23"/>
    <p:sldId id="402" r:id="rId24"/>
    <p:sldId id="556" r:id="rId25"/>
    <p:sldId id="404" r:id="rId26"/>
    <p:sldId id="405" r:id="rId27"/>
    <p:sldId id="406" r:id="rId28"/>
    <p:sldId id="407" r:id="rId29"/>
    <p:sldId id="554" r:id="rId30"/>
    <p:sldId id="410" r:id="rId31"/>
    <p:sldId id="557" r:id="rId32"/>
    <p:sldId id="558" r:id="rId33"/>
    <p:sldId id="426" r:id="rId34"/>
    <p:sldId id="427" r:id="rId35"/>
    <p:sldId id="534" r:id="rId36"/>
    <p:sldId id="537" r:id="rId37"/>
    <p:sldId id="442" r:id="rId38"/>
    <p:sldId id="496" r:id="rId39"/>
    <p:sldId id="444" r:id="rId40"/>
    <p:sldId id="443" r:id="rId41"/>
    <p:sldId id="497" r:id="rId42"/>
    <p:sldId id="499" r:id="rId43"/>
    <p:sldId id="498" r:id="rId44"/>
    <p:sldId id="532" r:id="rId45"/>
    <p:sldId id="507" r:id="rId46"/>
  </p:sldIdLst>
  <p:sldSz cx="9144000" cy="6858000" type="screen4x3"/>
  <p:notesSz cx="6735763" cy="9866313"/>
  <p:defaultText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698515-AB7D-9248-84B4-D6CAB1C4CD1C}">
          <p14:sldIdLst>
            <p14:sldId id="501"/>
            <p14:sldId id="535"/>
            <p14:sldId id="543"/>
            <p14:sldId id="526"/>
            <p14:sldId id="549"/>
            <p14:sldId id="541"/>
            <p14:sldId id="539"/>
            <p14:sldId id="552"/>
            <p14:sldId id="540"/>
            <p14:sldId id="550"/>
            <p14:sldId id="553"/>
            <p14:sldId id="544"/>
            <p14:sldId id="545"/>
            <p14:sldId id="546"/>
            <p14:sldId id="548"/>
            <p14:sldId id="536"/>
            <p14:sldId id="423"/>
            <p14:sldId id="424"/>
            <p14:sldId id="401"/>
            <p14:sldId id="425"/>
            <p14:sldId id="412"/>
            <p14:sldId id="402"/>
            <p14:sldId id="556"/>
            <p14:sldId id="404"/>
            <p14:sldId id="405"/>
            <p14:sldId id="406"/>
            <p14:sldId id="407"/>
            <p14:sldId id="554"/>
            <p14:sldId id="410"/>
            <p14:sldId id="557"/>
            <p14:sldId id="558"/>
            <p14:sldId id="426"/>
            <p14:sldId id="427"/>
            <p14:sldId id="534"/>
            <p14:sldId id="537"/>
            <p14:sldId id="442"/>
            <p14:sldId id="496"/>
            <p14:sldId id="444"/>
            <p14:sldId id="443"/>
            <p14:sldId id="497"/>
            <p14:sldId id="499"/>
            <p14:sldId id="498"/>
            <p14:sldId id="532"/>
            <p14:sldId id="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3" autoAdjust="0"/>
    <p:restoredTop sz="83657" autoAdjust="0"/>
  </p:normalViewPr>
  <p:slideViewPr>
    <p:cSldViewPr>
      <p:cViewPr varScale="1">
        <p:scale>
          <a:sx n="63" d="100"/>
          <a:sy n="63" d="100"/>
        </p:scale>
        <p:origin x="1685"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15374" y="0"/>
            <a:ext cx="2918830" cy="493316"/>
          </a:xfrm>
          <a:prstGeom prst="rect">
            <a:avLst/>
          </a:prstGeom>
        </p:spPr>
        <p:txBody>
          <a:bodyPr vert="horz" lIns="91440" tIns="45720" rIns="91440" bIns="45720" rtlCol="0"/>
          <a:lstStyle>
            <a:lvl1pPr algn="r">
              <a:defRPr sz="1200"/>
            </a:lvl1pPr>
          </a:lstStyle>
          <a:p>
            <a:fld id="{E89D7E22-458A-4B96-A9C1-1CB8CE398913}" type="datetime1">
              <a:rPr lang="lv-LV" smtClean="0"/>
              <a:t>12.10.2022</a:t>
            </a:fld>
            <a:endParaRPr lang="lv-LV"/>
          </a:p>
        </p:txBody>
      </p:sp>
      <p:sp>
        <p:nvSpPr>
          <p:cNvPr id="4" name="Footer Placeholder 3"/>
          <p:cNvSpPr>
            <a:spLocks noGrp="1"/>
          </p:cNvSpPr>
          <p:nvPr>
            <p:ph type="ftr" sz="quarter" idx="2"/>
          </p:nvPr>
        </p:nvSpPr>
        <p:spPr>
          <a:xfrm>
            <a:off x="1" y="9371285"/>
            <a:ext cx="2918830" cy="493316"/>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15374" y="9371285"/>
            <a:ext cx="2918830" cy="493316"/>
          </a:xfrm>
          <a:prstGeom prst="rect">
            <a:avLst/>
          </a:prstGeom>
        </p:spPr>
        <p:txBody>
          <a:bodyPr vert="horz" lIns="91440" tIns="45720" rIns="91440" bIns="45720" rtlCol="0" anchor="b"/>
          <a:lstStyle>
            <a:lvl1pPr algn="r">
              <a:defRPr sz="1200"/>
            </a:lvl1pPr>
          </a:lstStyle>
          <a:p>
            <a:fld id="{93170AC6-C028-42DF-AF01-9D7309C543D3}" type="slidenum">
              <a:rPr lang="lv-LV" smtClean="0"/>
              <a:pPr/>
              <a:t>‹#›</a:t>
            </a:fld>
            <a:endParaRPr lang="lv-LV"/>
          </a:p>
        </p:txBody>
      </p:sp>
    </p:spTree>
    <p:extLst>
      <p:ext uri="{BB962C8B-B14F-4D97-AF65-F5344CB8AC3E}">
        <p14:creationId xmlns:p14="http://schemas.microsoft.com/office/powerpoint/2010/main" val="39941892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3316"/>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15374" y="0"/>
            <a:ext cx="2918830" cy="493316"/>
          </a:xfrm>
          <a:prstGeom prst="rect">
            <a:avLst/>
          </a:prstGeom>
        </p:spPr>
        <p:txBody>
          <a:bodyPr vert="horz" lIns="91440" tIns="45720" rIns="91440" bIns="45720" rtlCol="0"/>
          <a:lstStyle>
            <a:lvl1pPr algn="r">
              <a:defRPr sz="1200"/>
            </a:lvl1pPr>
          </a:lstStyle>
          <a:p>
            <a:fld id="{C8F0D661-DD71-456D-9256-E2E21ABC8B00}" type="datetime1">
              <a:rPr lang="lv-LV" smtClean="0"/>
              <a:t>12.10.2022</a:t>
            </a:fld>
            <a:endParaRPr lang="lv-LV"/>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1" y="9371285"/>
            <a:ext cx="2918830" cy="493316"/>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15374" y="9371285"/>
            <a:ext cx="2918830" cy="493316"/>
          </a:xfrm>
          <a:prstGeom prst="rect">
            <a:avLst/>
          </a:prstGeom>
        </p:spPr>
        <p:txBody>
          <a:bodyPr vert="horz" lIns="91440" tIns="45720" rIns="91440" bIns="45720" rtlCol="0" anchor="b"/>
          <a:lstStyle>
            <a:lvl1pPr algn="r">
              <a:defRPr sz="1200"/>
            </a:lvl1pPr>
          </a:lstStyle>
          <a:p>
            <a:fld id="{1B279CF9-1BEB-4BD2-BFB6-79C9D6052C24}" type="slidenum">
              <a:rPr lang="lv-LV" smtClean="0"/>
              <a:pPr/>
              <a:t>‹#›</a:t>
            </a:fld>
            <a:endParaRPr lang="lv-LV"/>
          </a:p>
        </p:txBody>
      </p:sp>
    </p:spTree>
    <p:extLst>
      <p:ext uri="{BB962C8B-B14F-4D97-AF65-F5344CB8AC3E}">
        <p14:creationId xmlns:p14="http://schemas.microsoft.com/office/powerpoint/2010/main" val="4175990985"/>
      </p:ext>
    </p:extLst>
  </p:cSld>
  <p:clrMap bg1="lt1" tx1="dk1" bg2="lt2" tx2="dk2" accent1="accent1" accent2="accent2" accent3="accent3" accent4="accent4" accent5="accent5" accent6="accent6" hlink="hlink" folHlink="folHlink"/>
  <p:hf hdr="0" ftr="0"/>
  <p:notesStyle>
    <a:lvl1pPr marL="0" algn="l" defTabSz="939575" rtl="0" eaLnBrk="1" latinLnBrk="0" hangingPunct="1">
      <a:defRPr sz="1200" kern="1200">
        <a:solidFill>
          <a:schemeClr val="tx1"/>
        </a:solidFill>
        <a:latin typeface="+mn-lt"/>
        <a:ea typeface="+mn-ea"/>
        <a:cs typeface="+mn-cs"/>
      </a:defRPr>
    </a:lvl1pPr>
    <a:lvl2pPr marL="469788" algn="l" defTabSz="939575" rtl="0" eaLnBrk="1" latinLnBrk="0" hangingPunct="1">
      <a:defRPr sz="1200" kern="1200">
        <a:solidFill>
          <a:schemeClr val="tx1"/>
        </a:solidFill>
        <a:latin typeface="+mn-lt"/>
        <a:ea typeface="+mn-ea"/>
        <a:cs typeface="+mn-cs"/>
      </a:defRPr>
    </a:lvl2pPr>
    <a:lvl3pPr marL="939575" algn="l" defTabSz="939575" rtl="0" eaLnBrk="1" latinLnBrk="0" hangingPunct="1">
      <a:defRPr sz="1200" kern="1200">
        <a:solidFill>
          <a:schemeClr val="tx1"/>
        </a:solidFill>
        <a:latin typeface="+mn-lt"/>
        <a:ea typeface="+mn-ea"/>
        <a:cs typeface="+mn-cs"/>
      </a:defRPr>
    </a:lvl3pPr>
    <a:lvl4pPr marL="1409365" algn="l" defTabSz="939575" rtl="0" eaLnBrk="1" latinLnBrk="0" hangingPunct="1">
      <a:defRPr sz="1200" kern="1200">
        <a:solidFill>
          <a:schemeClr val="tx1"/>
        </a:solidFill>
        <a:latin typeface="+mn-lt"/>
        <a:ea typeface="+mn-ea"/>
        <a:cs typeface="+mn-cs"/>
      </a:defRPr>
    </a:lvl4pPr>
    <a:lvl5pPr marL="1879152" algn="l" defTabSz="939575" rtl="0" eaLnBrk="1" latinLnBrk="0" hangingPunct="1">
      <a:defRPr sz="1200" kern="1200">
        <a:solidFill>
          <a:schemeClr val="tx1"/>
        </a:solidFill>
        <a:latin typeface="+mn-lt"/>
        <a:ea typeface="+mn-ea"/>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1B279CF9-1BEB-4BD2-BFB6-79C9D6052C24}" type="slidenum">
              <a:rPr lang="lv-LV" smtClean="0"/>
              <a:pPr/>
              <a:t>1</a:t>
            </a:fld>
            <a:endParaRPr lang="lv-LV"/>
          </a:p>
        </p:txBody>
      </p:sp>
      <p:sp>
        <p:nvSpPr>
          <p:cNvPr id="5" name="Datuma vietturis 4">
            <a:extLst>
              <a:ext uri="{FF2B5EF4-FFF2-40B4-BE49-F238E27FC236}">
                <a16:creationId xmlns:a16="http://schemas.microsoft.com/office/drawing/2014/main" id="{D19940CA-0CEB-4231-93E0-1D7B325D24AF}"/>
              </a:ext>
            </a:extLst>
          </p:cNvPr>
          <p:cNvSpPr>
            <a:spLocks noGrp="1"/>
          </p:cNvSpPr>
          <p:nvPr>
            <p:ph type="dt" idx="11"/>
          </p:nvPr>
        </p:nvSpPr>
        <p:spPr/>
        <p:txBody>
          <a:bodyPr/>
          <a:lstStyle/>
          <a:p>
            <a:fld id="{7FD662B1-F05E-488E-A126-CA67956EBD5C}" type="datetime1">
              <a:rPr lang="lv-LV" smtClean="0"/>
              <a:t>12.10.2022</a:t>
            </a:fld>
            <a:endParaRPr lang="lv-LV"/>
          </a:p>
        </p:txBody>
      </p:sp>
    </p:spTree>
    <p:extLst>
      <p:ext uri="{BB962C8B-B14F-4D97-AF65-F5344CB8AC3E}">
        <p14:creationId xmlns:p14="http://schemas.microsoft.com/office/powerpoint/2010/main" val="177911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Datuma vietturis 3"/>
          <p:cNvSpPr>
            <a:spLocks noGrp="1"/>
          </p:cNvSpPr>
          <p:nvPr>
            <p:ph type="dt" idx="1"/>
          </p:nvPr>
        </p:nvSpPr>
        <p:spPr/>
        <p:txBody>
          <a:bodyPr/>
          <a:lstStyle/>
          <a:p>
            <a:fld id="{C8F0D661-DD71-456D-9256-E2E21ABC8B00}" type="datetime1">
              <a:rPr lang="lv-LV" smtClean="0"/>
              <a:t>12.10.2022</a:t>
            </a:fld>
            <a:endParaRPr lang="lv-LV"/>
          </a:p>
        </p:txBody>
      </p:sp>
      <p:sp>
        <p:nvSpPr>
          <p:cNvPr id="5" name="Slaida numura vietturis 4"/>
          <p:cNvSpPr>
            <a:spLocks noGrp="1"/>
          </p:cNvSpPr>
          <p:nvPr>
            <p:ph type="sldNum" sz="quarter" idx="5"/>
          </p:nvPr>
        </p:nvSpPr>
        <p:spPr/>
        <p:txBody>
          <a:bodyPr/>
          <a:lstStyle/>
          <a:p>
            <a:fld id="{1B279CF9-1BEB-4BD2-BFB6-79C9D6052C24}" type="slidenum">
              <a:rPr lang="lv-LV" smtClean="0"/>
              <a:pPr/>
              <a:t>29</a:t>
            </a:fld>
            <a:endParaRPr lang="lv-LV"/>
          </a:p>
        </p:txBody>
      </p:sp>
    </p:spTree>
    <p:extLst>
      <p:ext uri="{BB962C8B-B14F-4D97-AF65-F5344CB8AC3E}">
        <p14:creationId xmlns:p14="http://schemas.microsoft.com/office/powerpoint/2010/main" val="81320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Datuma vietturis 3"/>
          <p:cNvSpPr>
            <a:spLocks noGrp="1"/>
          </p:cNvSpPr>
          <p:nvPr>
            <p:ph type="dt" idx="1"/>
          </p:nvPr>
        </p:nvSpPr>
        <p:spPr/>
        <p:txBody>
          <a:bodyPr/>
          <a:lstStyle/>
          <a:p>
            <a:fld id="{C8F0D661-DD71-456D-9256-E2E21ABC8B00}" type="datetime1">
              <a:rPr lang="lv-LV" smtClean="0"/>
              <a:t>12.10.2022</a:t>
            </a:fld>
            <a:endParaRPr lang="lv-LV"/>
          </a:p>
        </p:txBody>
      </p:sp>
      <p:sp>
        <p:nvSpPr>
          <p:cNvPr id="5" name="Slaida numura vietturis 4"/>
          <p:cNvSpPr>
            <a:spLocks noGrp="1"/>
          </p:cNvSpPr>
          <p:nvPr>
            <p:ph type="sldNum" sz="quarter" idx="5"/>
          </p:nvPr>
        </p:nvSpPr>
        <p:spPr/>
        <p:txBody>
          <a:bodyPr/>
          <a:lstStyle/>
          <a:p>
            <a:fld id="{1B279CF9-1BEB-4BD2-BFB6-79C9D6052C24}" type="slidenum">
              <a:rPr lang="lv-LV" smtClean="0"/>
              <a:pPr/>
              <a:t>33</a:t>
            </a:fld>
            <a:endParaRPr lang="lv-LV"/>
          </a:p>
        </p:txBody>
      </p:sp>
    </p:spTree>
    <p:extLst>
      <p:ext uri="{BB962C8B-B14F-4D97-AF65-F5344CB8AC3E}">
        <p14:creationId xmlns:p14="http://schemas.microsoft.com/office/powerpoint/2010/main" val="3543698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0783130-729A-4166-8B70-19C1F0652EC3}" type="slidenum">
              <a:rPr lang="lv-LV" smtClean="0"/>
              <a:t>36</a:t>
            </a:fld>
            <a:endParaRPr lang="lv-LV"/>
          </a:p>
        </p:txBody>
      </p:sp>
    </p:spTree>
    <p:extLst>
      <p:ext uri="{BB962C8B-B14F-4D97-AF65-F5344CB8AC3E}">
        <p14:creationId xmlns:p14="http://schemas.microsoft.com/office/powerpoint/2010/main" val="2588607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39575" rtl="0" eaLnBrk="1" fontAlgn="auto" latinLnBrk="0" hangingPunct="1">
              <a:lnSpc>
                <a:spcPct val="100000"/>
              </a:lnSpc>
              <a:spcBef>
                <a:spcPts val="0"/>
              </a:spcBef>
              <a:spcAft>
                <a:spcPts val="0"/>
              </a:spcAft>
              <a:buClrTx/>
              <a:buSzTx/>
              <a:buFontTx/>
              <a:buNone/>
              <a:tabLst/>
              <a:defRPr/>
            </a:pPr>
            <a:endParaRPr kumimoji="0" lang="lv-LV"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aida numura vietturis 3"/>
          <p:cNvSpPr>
            <a:spLocks noGrp="1"/>
          </p:cNvSpPr>
          <p:nvPr>
            <p:ph type="sldNum" sz="quarter" idx="10"/>
          </p:nvPr>
        </p:nvSpPr>
        <p:spPr/>
        <p:txBody>
          <a:bodyPr/>
          <a:lstStyle/>
          <a:p>
            <a:pPr marL="0" marR="0" lvl="0" indent="0" algn="r" defTabSz="939575"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9575" rtl="0" eaLnBrk="1" fontAlgn="auto" latinLnBrk="0" hangingPunct="1">
                <a:lnSpc>
                  <a:spcPct val="100000"/>
                </a:lnSpc>
                <a:spcBef>
                  <a:spcPts val="0"/>
                </a:spcBef>
                <a:spcAft>
                  <a:spcPts val="0"/>
                </a:spcAft>
                <a:buClrTx/>
                <a:buSzTx/>
                <a:buFontTx/>
                <a:buNone/>
                <a:tabLst/>
                <a:defRPr/>
              </a:pPr>
              <a:t>37</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a vietturis 4">
            <a:extLst>
              <a:ext uri="{FF2B5EF4-FFF2-40B4-BE49-F238E27FC236}">
                <a16:creationId xmlns:a16="http://schemas.microsoft.com/office/drawing/2014/main" id="{7D16F5B9-CDB5-4F2F-979A-EBAFFD1AFCB7}"/>
              </a:ext>
            </a:extLst>
          </p:cNvPr>
          <p:cNvSpPr>
            <a:spLocks noGrp="1"/>
          </p:cNvSpPr>
          <p:nvPr>
            <p:ph type="dt" idx="11"/>
          </p:nvPr>
        </p:nvSpPr>
        <p:spPr/>
        <p:txBody>
          <a:bodyPr/>
          <a:lstStyle/>
          <a:p>
            <a:fld id="{F659F620-EE5C-4AB4-AC6B-7F561049A6E0}" type="datetime1">
              <a:rPr lang="lv-LV" smtClean="0"/>
              <a:t>12.10.2022</a:t>
            </a:fld>
            <a:endParaRPr lang="lv-LV"/>
          </a:p>
        </p:txBody>
      </p:sp>
    </p:spTree>
    <p:extLst>
      <p:ext uri="{BB962C8B-B14F-4D97-AF65-F5344CB8AC3E}">
        <p14:creationId xmlns:p14="http://schemas.microsoft.com/office/powerpoint/2010/main" val="36824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a:p>
        </p:txBody>
      </p:sp>
      <p:sp>
        <p:nvSpPr>
          <p:cNvPr id="4" name="Datuma vietturis 3"/>
          <p:cNvSpPr>
            <a:spLocks noGrp="1"/>
          </p:cNvSpPr>
          <p:nvPr>
            <p:ph type="dt" idx="10"/>
          </p:nvPr>
        </p:nvSpPr>
        <p:spPr/>
        <p:txBody>
          <a:bodyPr/>
          <a:lstStyle/>
          <a:p>
            <a:fld id="{C8F0D661-DD71-456D-9256-E2E21ABC8B00}" type="datetime1">
              <a:rPr lang="lv-LV" smtClean="0"/>
              <a:t>12.10.2022</a:t>
            </a:fld>
            <a:endParaRPr lang="lv-LV"/>
          </a:p>
        </p:txBody>
      </p:sp>
      <p:sp>
        <p:nvSpPr>
          <p:cNvPr id="5" name="Slaida numura vietturis 4"/>
          <p:cNvSpPr>
            <a:spLocks noGrp="1"/>
          </p:cNvSpPr>
          <p:nvPr>
            <p:ph type="sldNum" sz="quarter" idx="11"/>
          </p:nvPr>
        </p:nvSpPr>
        <p:spPr/>
        <p:txBody>
          <a:bodyPr/>
          <a:lstStyle/>
          <a:p>
            <a:fld id="{1B279CF9-1BEB-4BD2-BFB6-79C9D6052C24}" type="slidenum">
              <a:rPr lang="lv-LV" smtClean="0"/>
              <a:pPr/>
              <a:t>40</a:t>
            </a:fld>
            <a:endParaRPr lang="lv-LV"/>
          </a:p>
        </p:txBody>
      </p:sp>
    </p:spTree>
    <p:extLst>
      <p:ext uri="{BB962C8B-B14F-4D97-AF65-F5344CB8AC3E}">
        <p14:creationId xmlns:p14="http://schemas.microsoft.com/office/powerpoint/2010/main" val="2378817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575" rtl="0" eaLnBrk="1" fontAlgn="auto" latinLnBrk="0" hangingPunct="1">
              <a:lnSpc>
                <a:spcPct val="100000"/>
              </a:lnSpc>
              <a:spcBef>
                <a:spcPts val="0"/>
              </a:spcBef>
              <a:spcAft>
                <a:spcPts val="0"/>
              </a:spcAft>
              <a:buClrTx/>
              <a:buSzTx/>
              <a:buFontTx/>
              <a:buNone/>
              <a:tabLst/>
              <a:defRPr/>
            </a:pPr>
            <a:fld id="{1B279CF9-1BEB-4BD2-BFB6-79C9D6052C24}"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9575" rtl="0" eaLnBrk="1" fontAlgn="auto" latinLnBrk="0" hangingPunct="1">
                <a:lnSpc>
                  <a:spcPct val="100000"/>
                </a:lnSpc>
                <a:spcBef>
                  <a:spcPts val="0"/>
                </a:spcBef>
                <a:spcAft>
                  <a:spcPts val="0"/>
                </a:spcAft>
                <a:buClrTx/>
                <a:buSzTx/>
                <a:buFontTx/>
                <a:buNone/>
                <a:tabLst/>
                <a:defRPr/>
              </a:pPr>
              <a:t>41</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a vietturis 4">
            <a:extLst>
              <a:ext uri="{FF2B5EF4-FFF2-40B4-BE49-F238E27FC236}">
                <a16:creationId xmlns:a16="http://schemas.microsoft.com/office/drawing/2014/main" id="{6B42ED24-63AC-4F2E-8182-853D3EB0FA44}"/>
              </a:ext>
            </a:extLst>
          </p:cNvPr>
          <p:cNvSpPr>
            <a:spLocks noGrp="1"/>
          </p:cNvSpPr>
          <p:nvPr>
            <p:ph type="dt" idx="11"/>
          </p:nvPr>
        </p:nvSpPr>
        <p:spPr/>
        <p:txBody>
          <a:bodyPr/>
          <a:lstStyle/>
          <a:p>
            <a:fld id="{B3549530-EE8A-4826-A2C6-BDA0F8A7AD74}" type="datetime1">
              <a:rPr lang="lv-LV" smtClean="0"/>
              <a:t>12.10.2022</a:t>
            </a:fld>
            <a:endParaRPr lang="lv-LV"/>
          </a:p>
        </p:txBody>
      </p:sp>
    </p:spTree>
    <p:extLst>
      <p:ext uri="{BB962C8B-B14F-4D97-AF65-F5344CB8AC3E}">
        <p14:creationId xmlns:p14="http://schemas.microsoft.com/office/powerpoint/2010/main" val="380498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F448EC5-1617-ED55-0DEA-8FD40CF67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C8E19D0-AC89-8C56-FE08-0FD85AB6F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a:p>
        </p:txBody>
      </p:sp>
      <p:sp>
        <p:nvSpPr>
          <p:cNvPr id="27652" name="Slide Number Placeholder 3">
            <a:extLst>
              <a:ext uri="{FF2B5EF4-FFF2-40B4-BE49-F238E27FC236}">
                <a16:creationId xmlns:a16="http://schemas.microsoft.com/office/drawing/2014/main" id="{35CE9D16-50AA-A6B8-AC18-468EEB1AC6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ADC22271-2429-4231-ACAC-A18C1B38C8AB}" type="slidenum">
              <a:rPr lang="lv-LV" altLang="lv-LV" sz="1200" smtClean="0">
                <a:solidFill>
                  <a:srgbClr val="000000"/>
                </a:solidFill>
                <a:latin typeface="Calibri" panose="020F0502020204030204" pitchFamily="34" charset="0"/>
              </a:rPr>
              <a:pPr/>
              <a:t>43</a:t>
            </a:fld>
            <a:endParaRPr lang="lv-LV" altLang="lv-LV" sz="1200">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F870380-7DF3-4584-3552-E7BA883B4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760ACDC-6485-1210-7EA5-B15F4EC4B1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lv-LV" altLang="lv-LV"/>
          </a:p>
        </p:txBody>
      </p:sp>
      <p:sp>
        <p:nvSpPr>
          <p:cNvPr id="29700" name="Slide Number Placeholder 3">
            <a:extLst>
              <a:ext uri="{FF2B5EF4-FFF2-40B4-BE49-F238E27FC236}">
                <a16:creationId xmlns:a16="http://schemas.microsoft.com/office/drawing/2014/main" id="{2DC0EB01-21D6-1CA8-0FEE-7E54896119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Arial" panose="020B0604020202020204" pitchFamily="34" charset="0"/>
                <a:cs typeface="Arial" panose="020B0604020202020204" pitchFamily="34" charset="0"/>
              </a:defRPr>
            </a:lvl1pPr>
            <a:lvl2pPr marL="742950" indent="-285750">
              <a:defRPr sz="1700">
                <a:solidFill>
                  <a:schemeClr val="tx1"/>
                </a:solidFill>
                <a:latin typeface="Arial" panose="020B0604020202020204" pitchFamily="34" charset="0"/>
                <a:cs typeface="Arial" panose="020B0604020202020204" pitchFamily="34" charset="0"/>
              </a:defRPr>
            </a:lvl2pPr>
            <a:lvl3pPr marL="1143000" indent="-228600">
              <a:defRPr sz="1700">
                <a:solidFill>
                  <a:schemeClr val="tx1"/>
                </a:solidFill>
                <a:latin typeface="Arial" panose="020B0604020202020204" pitchFamily="34" charset="0"/>
                <a:cs typeface="Arial" panose="020B0604020202020204" pitchFamily="34" charset="0"/>
              </a:defRPr>
            </a:lvl3pPr>
            <a:lvl4pPr marL="1600200" indent="-228600">
              <a:defRPr sz="1700">
                <a:solidFill>
                  <a:schemeClr val="tx1"/>
                </a:solidFill>
                <a:latin typeface="Arial" panose="020B0604020202020204" pitchFamily="34" charset="0"/>
                <a:cs typeface="Arial" panose="020B0604020202020204" pitchFamily="34" charset="0"/>
              </a:defRPr>
            </a:lvl4pPr>
            <a:lvl5pPr marL="2057400" indent="-228600">
              <a:defRPr sz="1700">
                <a:solidFill>
                  <a:schemeClr val="tx1"/>
                </a:solidFill>
                <a:latin typeface="Arial" panose="020B0604020202020204" pitchFamily="34"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Arial" panose="020B0604020202020204" pitchFamily="34" charset="0"/>
                <a:cs typeface="Arial" panose="020B0604020202020204" pitchFamily="34" charset="0"/>
              </a:defRPr>
            </a:lvl9pPr>
          </a:lstStyle>
          <a:p>
            <a:fld id="{2CE137D7-BE6E-4202-812A-66D4333D890A}" type="slidenum">
              <a:rPr lang="lv-LV" altLang="lv-LV" sz="1200" smtClean="0">
                <a:latin typeface="Calibri" panose="020F0502020204030204" pitchFamily="34" charset="0"/>
              </a:rPr>
              <a:pPr/>
              <a:t>44</a:t>
            </a:fld>
            <a:endParaRPr lang="lv-LV" altLang="lv-LV"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Datuma vietturis 3"/>
          <p:cNvSpPr>
            <a:spLocks noGrp="1"/>
          </p:cNvSpPr>
          <p:nvPr>
            <p:ph type="dt" idx="1"/>
          </p:nvPr>
        </p:nvSpPr>
        <p:spPr/>
        <p:txBody>
          <a:bodyPr/>
          <a:lstStyle/>
          <a:p>
            <a:fld id="{C8F0D661-DD71-456D-9256-E2E21ABC8B00}" type="datetime1">
              <a:rPr lang="lv-LV" smtClean="0"/>
              <a:t>12.10.2022</a:t>
            </a:fld>
            <a:endParaRPr lang="lv-LV"/>
          </a:p>
        </p:txBody>
      </p:sp>
      <p:sp>
        <p:nvSpPr>
          <p:cNvPr id="5" name="Slaida numura vietturis 4"/>
          <p:cNvSpPr>
            <a:spLocks noGrp="1"/>
          </p:cNvSpPr>
          <p:nvPr>
            <p:ph type="sldNum" sz="quarter" idx="5"/>
          </p:nvPr>
        </p:nvSpPr>
        <p:spPr/>
        <p:txBody>
          <a:bodyPr/>
          <a:lstStyle/>
          <a:p>
            <a:fld id="{1B279CF9-1BEB-4BD2-BFB6-79C9D6052C24}" type="slidenum">
              <a:rPr lang="lv-LV" smtClean="0"/>
              <a:pPr/>
              <a:t>3</a:t>
            </a:fld>
            <a:endParaRPr lang="lv-LV"/>
          </a:p>
        </p:txBody>
      </p:sp>
    </p:spTree>
    <p:extLst>
      <p:ext uri="{BB962C8B-B14F-4D97-AF65-F5344CB8AC3E}">
        <p14:creationId xmlns:p14="http://schemas.microsoft.com/office/powerpoint/2010/main" val="272078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4</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6</a:t>
            </a:fld>
            <a:endParaRPr lang="lv-LV" altLang="lv-LV"/>
          </a:p>
        </p:txBody>
      </p:sp>
    </p:spTree>
    <p:extLst>
      <p:ext uri="{BB962C8B-B14F-4D97-AF65-F5344CB8AC3E}">
        <p14:creationId xmlns:p14="http://schemas.microsoft.com/office/powerpoint/2010/main" val="111990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7</a:t>
            </a:fld>
            <a:endParaRPr lang="lv-LV" altLang="lv-LV"/>
          </a:p>
        </p:txBody>
      </p:sp>
    </p:spTree>
    <p:extLst>
      <p:ext uri="{BB962C8B-B14F-4D97-AF65-F5344CB8AC3E}">
        <p14:creationId xmlns:p14="http://schemas.microsoft.com/office/powerpoint/2010/main" val="66734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9</a:t>
            </a:fld>
            <a:endParaRPr lang="lv-LV" altLang="lv-LV"/>
          </a:p>
        </p:txBody>
      </p:sp>
    </p:spTree>
    <p:extLst>
      <p:ext uri="{BB962C8B-B14F-4D97-AF65-F5344CB8AC3E}">
        <p14:creationId xmlns:p14="http://schemas.microsoft.com/office/powerpoint/2010/main" val="2275929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12</a:t>
            </a:fld>
            <a:endParaRPr lang="lv-LV" altLang="lv-LV"/>
          </a:p>
        </p:txBody>
      </p:sp>
    </p:spTree>
    <p:extLst>
      <p:ext uri="{BB962C8B-B14F-4D97-AF65-F5344CB8AC3E}">
        <p14:creationId xmlns:p14="http://schemas.microsoft.com/office/powerpoint/2010/main" val="341467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13</a:t>
            </a:fld>
            <a:endParaRPr lang="lv-LV" altLang="lv-LV"/>
          </a:p>
        </p:txBody>
      </p:sp>
    </p:spTree>
    <p:extLst>
      <p:ext uri="{BB962C8B-B14F-4D97-AF65-F5344CB8AC3E}">
        <p14:creationId xmlns:p14="http://schemas.microsoft.com/office/powerpoint/2010/main" val="3589279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aida attēla vietturis 1">
            <a:extLst>
              <a:ext uri="{FF2B5EF4-FFF2-40B4-BE49-F238E27FC236}">
                <a16:creationId xmlns:a16="http://schemas.microsoft.com/office/drawing/2014/main" id="{05E2D9DB-0C2A-7FC1-5F76-F0989DC3D9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Piezīmju vietturis 2">
            <a:extLst>
              <a:ext uri="{FF2B5EF4-FFF2-40B4-BE49-F238E27FC236}">
                <a16:creationId xmlns:a16="http://schemas.microsoft.com/office/drawing/2014/main" id="{90BF6C8C-A56F-8237-A017-3EDC5A660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
        <p:nvSpPr>
          <p:cNvPr id="13316" name="Slaida numura vietturis 3">
            <a:extLst>
              <a:ext uri="{FF2B5EF4-FFF2-40B4-BE49-F238E27FC236}">
                <a16:creationId xmlns:a16="http://schemas.microsoft.com/office/drawing/2014/main" id="{E3283A30-B4D5-3074-6159-EBC9018BDB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4960D39-1001-4FE2-9107-7E1509918DFD}" type="slidenum">
              <a:rPr lang="lv-LV" altLang="lv-LV" smtClean="0"/>
              <a:pPr/>
              <a:t>14</a:t>
            </a:fld>
            <a:endParaRPr lang="lv-LV" altLang="lv-LV"/>
          </a:p>
        </p:txBody>
      </p:sp>
    </p:spTree>
    <p:extLst>
      <p:ext uri="{BB962C8B-B14F-4D97-AF65-F5344CB8AC3E}">
        <p14:creationId xmlns:p14="http://schemas.microsoft.com/office/powerpoint/2010/main" val="2019001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lv-LV"/>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6344C1B0-9626-4DF5-8F6E-DF30E2ED70A4}" type="datetime1">
              <a:rPr lang="lv-LV"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Tree>
    <p:extLst>
      <p:ext uri="{BB962C8B-B14F-4D97-AF65-F5344CB8AC3E}">
        <p14:creationId xmlns:p14="http://schemas.microsoft.com/office/powerpoint/2010/main" val="63299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10EBDAAE-7A0F-4EB2-865F-DDC9CAA18599}" type="datetime1">
              <a:rPr lang="lv-LV"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19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329A239B-BD40-4F44-B033-B45B09C5432E}" type="datetime1">
              <a:rPr lang="lv-LV"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174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3"/>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69788" indent="0" algn="ctr">
              <a:buNone/>
              <a:defRPr>
                <a:solidFill>
                  <a:schemeClr val="tx1">
                    <a:tint val="75000"/>
                  </a:schemeClr>
                </a:solidFill>
              </a:defRPr>
            </a:lvl2pPr>
            <a:lvl3pPr marL="939575" indent="0" algn="ctr">
              <a:buNone/>
              <a:defRPr>
                <a:solidFill>
                  <a:schemeClr val="tx1">
                    <a:tint val="75000"/>
                  </a:schemeClr>
                </a:solidFill>
              </a:defRPr>
            </a:lvl3pPr>
            <a:lvl4pPr marL="1409365" indent="0" algn="ctr">
              <a:buNone/>
              <a:defRPr>
                <a:solidFill>
                  <a:schemeClr val="tx1">
                    <a:tint val="75000"/>
                  </a:schemeClr>
                </a:solidFill>
              </a:defRPr>
            </a:lvl4pPr>
            <a:lvl5pPr marL="1879152" indent="0" algn="ctr">
              <a:buNone/>
              <a:defRPr>
                <a:solidFill>
                  <a:schemeClr val="tx1">
                    <a:tint val="75000"/>
                  </a:schemeClr>
                </a:solidFill>
              </a:defRPr>
            </a:lvl5pPr>
            <a:lvl6pPr marL="2348940" indent="0" algn="ctr">
              <a:buNone/>
              <a:defRPr>
                <a:solidFill>
                  <a:schemeClr val="tx1">
                    <a:tint val="75000"/>
                  </a:schemeClr>
                </a:solidFill>
              </a:defRPr>
            </a:lvl6pPr>
            <a:lvl7pPr marL="2818729" indent="0" algn="ctr">
              <a:buNone/>
              <a:defRPr>
                <a:solidFill>
                  <a:schemeClr val="tx1">
                    <a:tint val="75000"/>
                  </a:schemeClr>
                </a:solidFill>
              </a:defRPr>
            </a:lvl7pPr>
            <a:lvl8pPr marL="3288515" indent="0" algn="ctr">
              <a:buNone/>
              <a:defRPr>
                <a:solidFill>
                  <a:schemeClr val="tx1">
                    <a:tint val="75000"/>
                  </a:schemeClr>
                </a:solidFill>
              </a:defRPr>
            </a:lvl8pPr>
            <a:lvl9pPr marL="37583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B128F6-5539-4A8C-8A27-F1B89CA1DDD7}" type="datetime1">
              <a:rPr lang="lv-LV" smtClean="0">
                <a:solidFill>
                  <a:prstClr val="black">
                    <a:tint val="75000"/>
                  </a:prstClr>
                </a:solidFill>
              </a:r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799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484BD6-FAEA-4B1C-BDA8-2C7A3164569C}" type="datetime1">
              <a:rPr lang="lv-LV" smtClean="0">
                <a:solidFill>
                  <a:prstClr val="black">
                    <a:tint val="75000"/>
                  </a:prstClr>
                </a:solidFill>
              </a:r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788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0" y="4406905"/>
            <a:ext cx="7772400" cy="1362075"/>
          </a:xfrm>
        </p:spPr>
        <p:txBody>
          <a:bodyPr anchor="t"/>
          <a:lstStyle>
            <a:lvl1pPr algn="l">
              <a:defRPr sz="4100" b="1" cap="all"/>
            </a:lvl1pPr>
          </a:lstStyle>
          <a:p>
            <a:r>
              <a:rPr lang="en-US"/>
              <a:t>Click to edit Master title style</a:t>
            </a:r>
          </a:p>
        </p:txBody>
      </p:sp>
      <p:sp>
        <p:nvSpPr>
          <p:cNvPr id="3" name="Text Placeholder 2"/>
          <p:cNvSpPr>
            <a:spLocks noGrp="1"/>
          </p:cNvSpPr>
          <p:nvPr>
            <p:ph type="body" idx="1"/>
          </p:nvPr>
        </p:nvSpPr>
        <p:spPr>
          <a:xfrm>
            <a:off x="722310" y="2906727"/>
            <a:ext cx="7772400" cy="1500188"/>
          </a:xfrm>
        </p:spPr>
        <p:txBody>
          <a:bodyPr anchor="b"/>
          <a:lstStyle>
            <a:lvl1pPr marL="0" indent="0">
              <a:buNone/>
              <a:defRPr sz="1900">
                <a:solidFill>
                  <a:schemeClr val="tx1">
                    <a:tint val="75000"/>
                  </a:schemeClr>
                </a:solidFill>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8E7FB8-3520-4E2D-A6C6-A7B7172494AD}" type="datetime1">
              <a:rPr lang="lv-LV" smtClean="0">
                <a:solidFill>
                  <a:prstClr val="black">
                    <a:tint val="75000"/>
                  </a:prstClr>
                </a:solidFill>
              </a:r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058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5"/>
          </a:xfrm>
        </p:spPr>
        <p:txBody>
          <a:bodyPr/>
          <a:lstStyle>
            <a:lvl1pPr>
              <a:defRPr sz="2900"/>
            </a:lvl1pPr>
            <a:lvl2pPr>
              <a:defRPr sz="25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A3CFCC-1E51-4E9F-B2CF-CD8B7AD8001F}" type="datetime1">
              <a:rPr lang="lv-LV" smtClean="0">
                <a:solidFill>
                  <a:prstClr val="black">
                    <a:tint val="75000"/>
                  </a:prstClr>
                </a:solidFill>
              </a:r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15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5" y="1535116"/>
            <a:ext cx="404019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5" y="2174880"/>
            <a:ext cx="404019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6"/>
            <a:ext cx="4041780" cy="639765"/>
          </a:xfrm>
        </p:spPr>
        <p:txBody>
          <a:bodyPr anchor="b"/>
          <a:lstStyle>
            <a:lvl1pPr marL="0" indent="0">
              <a:buNone/>
              <a:defRPr sz="2500" b="1"/>
            </a:lvl1pPr>
            <a:lvl2pPr marL="469788" indent="0">
              <a:buNone/>
              <a:defRPr sz="1900" b="1"/>
            </a:lvl2pPr>
            <a:lvl3pPr marL="939575" indent="0">
              <a:buNone/>
              <a:defRPr sz="1700" b="1"/>
            </a:lvl3pPr>
            <a:lvl4pPr marL="1409365" indent="0">
              <a:buNone/>
              <a:defRPr sz="1600" b="1"/>
            </a:lvl4pPr>
            <a:lvl5pPr marL="1879152" indent="0">
              <a:buNone/>
              <a:defRPr sz="1600" b="1"/>
            </a:lvl5pPr>
            <a:lvl6pPr marL="2348940" indent="0">
              <a:buNone/>
              <a:defRPr sz="1600" b="1"/>
            </a:lvl6pPr>
            <a:lvl7pPr marL="2818729" indent="0">
              <a:buNone/>
              <a:defRPr sz="1600" b="1"/>
            </a:lvl7pPr>
            <a:lvl8pPr marL="3288515" indent="0">
              <a:buNone/>
              <a:defRPr sz="1600" b="1"/>
            </a:lvl8pPr>
            <a:lvl9pPr marL="375830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80"/>
            <a:ext cx="4041780" cy="3951285"/>
          </a:xfrm>
        </p:spPr>
        <p:txBody>
          <a:bodyPr/>
          <a:lstStyle>
            <a:lvl1pPr>
              <a:defRPr sz="2500"/>
            </a:lvl1pPr>
            <a:lvl2pPr>
              <a:defRPr sz="19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275561-B91C-4C2F-A074-E687346D5555}" type="datetime1">
              <a:rPr lang="lv-LV" smtClean="0">
                <a:solidFill>
                  <a:prstClr val="black">
                    <a:tint val="75000"/>
                  </a:prstClr>
                </a:solidFill>
              </a:rPr>
              <a:t>12.10.2022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461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DF3EBC-CAA0-4D92-83F0-BD582978A3F0}" type="datetime1">
              <a:rPr lang="lv-LV" smtClean="0">
                <a:solidFill>
                  <a:prstClr val="black">
                    <a:tint val="75000"/>
                  </a:prstClr>
                </a:solidFill>
              </a:rPr>
              <a:t>12.10.2022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036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73577-876C-4B30-A2F3-3DDBC1C390FD}" type="datetime1">
              <a:rPr lang="lv-LV" smtClean="0">
                <a:solidFill>
                  <a:prstClr val="black">
                    <a:tint val="75000"/>
                  </a:prstClr>
                </a:solidFill>
              </a:rPr>
              <a:t>12.10.2022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3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53"/>
            <a:ext cx="3008310" cy="1162051"/>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5" y="273068"/>
            <a:ext cx="5111750" cy="5853113"/>
          </a:xfrm>
        </p:spPr>
        <p:txBody>
          <a:bodyPr/>
          <a:lstStyle>
            <a:lvl1pPr>
              <a:defRPr sz="3300"/>
            </a:lvl1pPr>
            <a:lvl2pPr>
              <a:defRPr sz="29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435110"/>
            <a:ext cx="3008310" cy="46910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9046CD-A934-4057-9399-3EC5D6B6643E}" type="datetime1">
              <a:rPr lang="lv-LV" smtClean="0">
                <a:solidFill>
                  <a:prstClr val="black">
                    <a:tint val="75000"/>
                  </a:prstClr>
                </a:solidFill>
              </a:r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40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56DE5CB8-0A17-4E18-84DA-6D04B9BDE25C}" type="datetime1">
              <a:rPr lang="lv-LV"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Tree>
    <p:extLst>
      <p:ext uri="{BB962C8B-B14F-4D97-AF65-F5344CB8AC3E}">
        <p14:creationId xmlns:p14="http://schemas.microsoft.com/office/powerpoint/2010/main" val="1623380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90" y="612773"/>
            <a:ext cx="5486400" cy="4114800"/>
          </a:xfrm>
        </p:spPr>
        <p:txBody>
          <a:bodyPr/>
          <a:lstStyle>
            <a:lvl1pPr marL="0" indent="0">
              <a:buNone/>
              <a:defRPr sz="3300"/>
            </a:lvl1pPr>
            <a:lvl2pPr marL="469788" indent="0">
              <a:buNone/>
              <a:defRPr sz="2900"/>
            </a:lvl2pPr>
            <a:lvl3pPr marL="939575" indent="0">
              <a:buNone/>
              <a:defRPr sz="2500"/>
            </a:lvl3pPr>
            <a:lvl4pPr marL="1409365" indent="0">
              <a:buNone/>
              <a:defRPr sz="1900"/>
            </a:lvl4pPr>
            <a:lvl5pPr marL="1879152" indent="0">
              <a:buNone/>
              <a:defRPr sz="1900"/>
            </a:lvl5pPr>
            <a:lvl6pPr marL="2348940" indent="0">
              <a:buNone/>
              <a:defRPr sz="1900"/>
            </a:lvl6pPr>
            <a:lvl7pPr marL="2818729" indent="0">
              <a:buNone/>
              <a:defRPr sz="1900"/>
            </a:lvl7pPr>
            <a:lvl8pPr marL="3288515" indent="0">
              <a:buNone/>
              <a:defRPr sz="1900"/>
            </a:lvl8pPr>
            <a:lvl9pPr marL="3758305" indent="0">
              <a:buNone/>
              <a:defRPr sz="1900"/>
            </a:lvl9pPr>
          </a:lstStyle>
          <a:p>
            <a:endParaRPr lang="en-US"/>
          </a:p>
        </p:txBody>
      </p:sp>
      <p:sp>
        <p:nvSpPr>
          <p:cNvPr id="4" name="Text Placeholder 3"/>
          <p:cNvSpPr>
            <a:spLocks noGrp="1"/>
          </p:cNvSpPr>
          <p:nvPr>
            <p:ph type="body" sz="half" idx="2"/>
          </p:nvPr>
        </p:nvSpPr>
        <p:spPr>
          <a:xfrm>
            <a:off x="1792290" y="5367353"/>
            <a:ext cx="5486400" cy="804863"/>
          </a:xfrm>
        </p:spPr>
        <p:txBody>
          <a:bodyPr/>
          <a:lstStyle>
            <a:lvl1pPr marL="0" indent="0">
              <a:buNone/>
              <a:defRPr sz="1400"/>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7B8579-D70D-46A9-A1DC-8CDD33C4D5EA}" type="datetime1">
              <a:rPr lang="lv-LV" smtClean="0">
                <a:solidFill>
                  <a:prstClr val="black">
                    <a:tint val="75000"/>
                  </a:prstClr>
                </a:solidFill>
              </a:rPr>
              <a:t>12.10.2022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000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FC4C0C-5C8E-49A0-B696-B2FE94FB1C1F}" type="datetime1">
              <a:rPr lang="lv-LV" smtClean="0">
                <a:solidFill>
                  <a:prstClr val="black">
                    <a:tint val="75000"/>
                  </a:prstClr>
                </a:solidFill>
              </a:r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312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57400" cy="585152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7"/>
            <a:ext cx="6019800" cy="58515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34A24F-F562-454F-BFC9-FFB3E739FDA8}" type="datetime1">
              <a:rPr lang="lv-LV" smtClean="0">
                <a:solidFill>
                  <a:prstClr val="black">
                    <a:tint val="75000"/>
                  </a:prstClr>
                </a:solidFill>
              </a:rPr>
              <a:t>12.10.2022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5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lv-LV"/>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D3E9EEA3-F494-4886-837C-1557A3ECBBA0}" type="datetime1">
              <a:rPr lang="lv-LV" smtClean="0"/>
              <a:t>12.10.2022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6340" y="0"/>
            <a:ext cx="1761743" cy="1957799"/>
          </a:xfrm>
          <a:prstGeom prst="rect">
            <a:avLst/>
          </a:prstGeom>
        </p:spPr>
      </p:pic>
    </p:spTree>
    <p:extLst>
      <p:ext uri="{BB962C8B-B14F-4D97-AF65-F5344CB8AC3E}">
        <p14:creationId xmlns:p14="http://schemas.microsoft.com/office/powerpoint/2010/main" val="1287859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E4B891AC-955B-4CCA-A205-696A3C283F92}" type="datetime1">
              <a:rPr lang="lv-LV"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50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lv-LV"/>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lv-LV"/>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25F0D211-697C-42FC-99C9-AE3CE13B8583}" type="datetime1">
              <a:rPr lang="lv-LV" smtClean="0"/>
              <a:t>12.10.2022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11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E26BF5EA-C45C-49E3-B87C-B11565866F13}" type="datetime1">
              <a:rPr lang="lv-LV" smtClean="0"/>
              <a:t>12.10.2022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8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9C87C-F653-4A5F-AACA-0F5A6AC08AF9}" type="datetime1">
              <a:rPr lang="lv-LV" smtClean="0"/>
              <a:t>12.10.2022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9475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lv-LV"/>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Click to edit Master text styles</a:t>
            </a:r>
          </a:p>
        </p:txBody>
      </p:sp>
      <p:sp>
        <p:nvSpPr>
          <p:cNvPr id="5" name="Date Placeholder 4"/>
          <p:cNvSpPr>
            <a:spLocks noGrp="1"/>
          </p:cNvSpPr>
          <p:nvPr>
            <p:ph type="dt" sz="half" idx="10"/>
          </p:nvPr>
        </p:nvSpPr>
        <p:spPr/>
        <p:txBody>
          <a:bodyPr/>
          <a:lstStyle/>
          <a:p>
            <a:fld id="{C4EC1CDD-7A52-4EEC-AA3A-D37D9D2FB19C}" type="datetime1">
              <a:rPr lang="lv-LV"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308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lv-LV"/>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lv-LV"/>
              <a:t>Click to edit Master text styles</a:t>
            </a:r>
          </a:p>
        </p:txBody>
      </p:sp>
      <p:sp>
        <p:nvSpPr>
          <p:cNvPr id="5" name="Date Placeholder 4"/>
          <p:cNvSpPr>
            <a:spLocks noGrp="1"/>
          </p:cNvSpPr>
          <p:nvPr>
            <p:ph type="dt" sz="half" idx="10"/>
          </p:nvPr>
        </p:nvSpPr>
        <p:spPr/>
        <p:txBody>
          <a:bodyPr/>
          <a:lstStyle/>
          <a:p>
            <a:fld id="{7A940653-8E03-4207-A531-FA411A32F230}" type="datetime1">
              <a:rPr lang="lv-LV" smtClean="0"/>
              <a:t>12.10.2022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906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3121E9-266A-4253-919E-F8F37E2BD096}" type="datetime1">
              <a:rPr lang="lv-LV" smtClean="0"/>
              <a:t>12.10.2022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4427670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43"/>
            <a:ext cx="8229600" cy="1143000"/>
          </a:xfrm>
          <a:prstGeom prst="rect">
            <a:avLst/>
          </a:prstGeom>
        </p:spPr>
        <p:txBody>
          <a:bodyPr vert="horz" lIns="93957" tIns="46979" rIns="93957" bIns="46979"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5"/>
          </a:xfrm>
          <a:prstGeom prst="rect">
            <a:avLst/>
          </a:prstGeom>
        </p:spPr>
        <p:txBody>
          <a:bodyPr vert="horz" lIns="93957" tIns="46979" rIns="93957" bIns="469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69"/>
            <a:ext cx="2133600" cy="365123"/>
          </a:xfrm>
          <a:prstGeom prst="rect">
            <a:avLst/>
          </a:prstGeom>
        </p:spPr>
        <p:txBody>
          <a:bodyPr vert="horz" lIns="93957" tIns="46979" rIns="93957" bIns="46979" rtlCol="0" anchor="ctr"/>
          <a:lstStyle>
            <a:lvl1pPr algn="l">
              <a:defRPr sz="1200">
                <a:solidFill>
                  <a:schemeClr val="tx1">
                    <a:tint val="75000"/>
                  </a:schemeClr>
                </a:solidFill>
              </a:defRPr>
            </a:lvl1pPr>
          </a:lstStyle>
          <a:p>
            <a:fld id="{1D0FD8F9-38B9-4087-A23F-EBC4EDAE138D}" type="datetime1">
              <a:rPr lang="lv-LV" smtClean="0">
                <a:solidFill>
                  <a:prstClr val="black">
                    <a:tint val="75000"/>
                  </a:prstClr>
                </a:solidFill>
              </a:rPr>
              <a:t>12.10.2022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9"/>
            <a:ext cx="2895600" cy="365123"/>
          </a:xfrm>
          <a:prstGeom prst="rect">
            <a:avLst/>
          </a:prstGeom>
        </p:spPr>
        <p:txBody>
          <a:bodyPr vert="horz" lIns="93957" tIns="46979" rIns="93957" bIns="46979"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9"/>
            <a:ext cx="2133600" cy="365123"/>
          </a:xfrm>
          <a:prstGeom prst="rect">
            <a:avLst/>
          </a:prstGeom>
        </p:spPr>
        <p:txBody>
          <a:bodyPr vert="horz" lIns="93957" tIns="46979" rIns="93957" bIns="46979"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14152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p:txStyles>
    <p:titleStyle>
      <a:lvl1pPr algn="ctr" defTabSz="939575" rtl="0" eaLnBrk="1" latinLnBrk="0" hangingPunct="1">
        <a:spcBef>
          <a:spcPct val="0"/>
        </a:spcBef>
        <a:buNone/>
        <a:defRPr sz="4500" kern="1200">
          <a:solidFill>
            <a:schemeClr val="tx1"/>
          </a:solidFill>
          <a:latin typeface="+mj-lt"/>
          <a:ea typeface="+mj-ea"/>
          <a:cs typeface="+mj-cs"/>
        </a:defRPr>
      </a:lvl1pPr>
    </p:titleStyle>
    <p:bodyStyle>
      <a:lvl1pPr marL="352341" indent="-352341" algn="l" defTabSz="939575"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63404" indent="-293618" algn="l" defTabSz="939575"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74468" indent="-234893" algn="l" defTabSz="939575"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44259"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11404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mailto:info@dvi.gov.l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likumi.lv/ta/id/4042-fizisko-personu-datu-aizsardzibas-likum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
            <a:ext cx="3777632" cy="4072342"/>
          </a:xfrm>
          <a:prstGeom prst="rect">
            <a:avLst/>
          </a:prstGeom>
        </p:spPr>
      </p:pic>
      <p:sp>
        <p:nvSpPr>
          <p:cNvPr id="3" name="Subtitle 2"/>
          <p:cNvSpPr>
            <a:spLocks noGrp="1"/>
          </p:cNvSpPr>
          <p:nvPr>
            <p:ph type="subTitle" idx="1"/>
          </p:nvPr>
        </p:nvSpPr>
        <p:spPr>
          <a:xfrm>
            <a:off x="2867700" y="5177508"/>
            <a:ext cx="3576932" cy="990600"/>
          </a:xfrm>
        </p:spPr>
        <p:txBody>
          <a:bodyPr>
            <a:noAutofit/>
          </a:bodyPr>
          <a:lstStyle/>
          <a:p>
            <a:r>
              <a:rPr lang="lv-LV" altLang="lv-LV" sz="1400" dirty="0">
                <a:solidFill>
                  <a:schemeClr val="tx1"/>
                </a:solidFill>
                <a:latin typeface="Times New Roman" panose="02020603050405020304" pitchFamily="18" charset="0"/>
                <a:cs typeface="Times New Roman" panose="02020603050405020304" pitchFamily="18" charset="0"/>
              </a:rPr>
              <a:t>Datu valsts inspekcijas </a:t>
            </a:r>
          </a:p>
          <a:p>
            <a:r>
              <a:rPr lang="lv-LV" altLang="lv-LV" sz="1400" dirty="0" err="1">
                <a:solidFill>
                  <a:schemeClr val="tx1"/>
                </a:solidFill>
                <a:latin typeface="Times New Roman" panose="02020603050405020304" pitchFamily="18" charset="0"/>
                <a:cs typeface="Times New Roman" panose="02020603050405020304" pitchFamily="18" charset="0"/>
              </a:rPr>
              <a:t>Prevencijas</a:t>
            </a:r>
            <a:r>
              <a:rPr lang="lv-LV" altLang="lv-LV" sz="1400" dirty="0">
                <a:solidFill>
                  <a:schemeClr val="tx1"/>
                </a:solidFill>
                <a:latin typeface="Times New Roman" panose="02020603050405020304" pitchFamily="18" charset="0"/>
                <a:cs typeface="Times New Roman" panose="02020603050405020304" pitchFamily="18" charset="0"/>
              </a:rPr>
              <a:t> nodaļas </a:t>
            </a:r>
          </a:p>
          <a:p>
            <a:pPr eaLnBrk="1" hangingPunct="1"/>
            <a:r>
              <a:rPr lang="lv-LV" altLang="lv-LV" sz="1400" dirty="0">
                <a:solidFill>
                  <a:schemeClr val="tx1"/>
                </a:solidFill>
                <a:latin typeface="Times New Roman" panose="02020603050405020304" pitchFamily="18" charset="0"/>
                <a:cs typeface="Times New Roman" panose="02020603050405020304" pitchFamily="18" charset="0"/>
              </a:rPr>
              <a:t>Informācijas sistēmu drošības pārvaldnieks Jānis Kravcovs</a:t>
            </a:r>
          </a:p>
          <a:p>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1371600" y="6096000"/>
            <a:ext cx="6400800" cy="609600"/>
          </a:xfrm>
          <a:prstGeom prst="rect">
            <a:avLst/>
          </a:prstGeom>
        </p:spPr>
        <p:txBody>
          <a:bodyPr vert="horz" lIns="93957" tIns="46979" rIns="93957" bIns="46979"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lv-LV" sz="1400" dirty="0">
              <a:solidFill>
                <a:prstClr val="black"/>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622199"/>
            <a:ext cx="9144000" cy="244656"/>
          </a:xfrm>
          <a:prstGeom prst="rect">
            <a:avLst/>
          </a:prstGeom>
        </p:spPr>
      </p:pic>
      <p:sp>
        <p:nvSpPr>
          <p:cNvPr id="2" name="Title 1"/>
          <p:cNvSpPr>
            <a:spLocks noGrp="1"/>
          </p:cNvSpPr>
          <p:nvPr>
            <p:ph type="ctrTitle"/>
          </p:nvPr>
        </p:nvSpPr>
        <p:spPr>
          <a:xfrm>
            <a:off x="685800" y="3270197"/>
            <a:ext cx="7772400" cy="838200"/>
          </a:xfrm>
        </p:spPr>
        <p:txBody>
          <a:bodyPr>
            <a:noAutofit/>
          </a:bodyPr>
          <a:lstStyle/>
          <a:p>
            <a:r>
              <a:rPr lang="lv-LV" sz="2400" b="1" dirty="0">
                <a:effectLst/>
                <a:latin typeface="Times New Roman" panose="02020603050405020304" pitchFamily="18" charset="0"/>
                <a:ea typeface="Calibri" panose="020F0502020204030204" pitchFamily="34" charset="0"/>
              </a:rPr>
              <a:t>“UZŅĒMĒJA ABC – piekrišana – sīkdatnes un komerciāls paziņojums; Datu aizsardzības speciālists”</a:t>
            </a:r>
            <a:endParaRPr lang="lv-LV" sz="2400" b="1" dirty="0">
              <a:latin typeface="Times New Roman" panose="02020603050405020304" pitchFamily="18" charset="0"/>
              <a:cs typeface="Times New Roman" panose="02020603050405020304" pitchFamily="18" charset="0"/>
            </a:endParaRPr>
          </a:p>
        </p:txBody>
      </p:sp>
      <p:sp>
        <p:nvSpPr>
          <p:cNvPr id="5" name="Subtitle 2">
            <a:extLst>
              <a:ext uri="{FF2B5EF4-FFF2-40B4-BE49-F238E27FC236}">
                <a16:creationId xmlns:a16="http://schemas.microsoft.com/office/drawing/2014/main" id="{016023E5-BC30-47D0-1AC8-8B758B53E246}"/>
              </a:ext>
            </a:extLst>
          </p:cNvPr>
          <p:cNvSpPr txBox="1">
            <a:spLocks/>
          </p:cNvSpPr>
          <p:nvPr/>
        </p:nvSpPr>
        <p:spPr>
          <a:xfrm>
            <a:off x="533400" y="5181020"/>
            <a:ext cx="2514600" cy="993942"/>
          </a:xfrm>
          <a:prstGeom prst="rect">
            <a:avLst/>
          </a:prstGeom>
        </p:spPr>
        <p:txBody>
          <a:bodyPr vert="horz" lIns="93957" tIns="46979" rIns="93957" bIns="46979" rtlCol="0">
            <a:noAutofit/>
          </a:bodyPr>
          <a:lstStyle>
            <a:lvl1pPr marL="0" indent="0" algn="ctr" defTabSz="939575" rtl="0" eaLnBrk="1" latinLnBrk="0" hangingPunct="1">
              <a:spcBef>
                <a:spcPct val="20000"/>
              </a:spcBef>
              <a:buFont typeface="Arial" pitchFamily="34" charset="0"/>
              <a:buNone/>
              <a:defRPr sz="3300" kern="1200">
                <a:solidFill>
                  <a:schemeClr val="tx1">
                    <a:tint val="75000"/>
                  </a:schemeClr>
                </a:solidFill>
                <a:latin typeface="+mn-lt"/>
                <a:ea typeface="+mn-ea"/>
                <a:cs typeface="+mn-cs"/>
              </a:defRPr>
            </a:lvl1pPr>
            <a:lvl2pPr marL="469788" indent="0" algn="ctr" defTabSz="939575"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39575" indent="0" algn="ctr" defTabSz="939575"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09365"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4pPr>
            <a:lvl5pPr marL="1879152"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5pPr>
            <a:lvl6pPr marL="2348940"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2818729"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3288515"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3758305"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r>
              <a:rPr lang="lv-LV" altLang="lv-LV" sz="1400" dirty="0">
                <a:solidFill>
                  <a:schemeClr val="tx1"/>
                </a:solidFill>
                <a:latin typeface="Times New Roman" panose="02020603050405020304" pitchFamily="18" charset="0"/>
                <a:cs typeface="Times New Roman" panose="02020603050405020304" pitchFamily="18" charset="0"/>
              </a:rPr>
              <a:t>Datu valsts inspekcijas </a:t>
            </a:r>
          </a:p>
          <a:p>
            <a:r>
              <a:rPr lang="lv-LV" altLang="lv-LV" sz="1400" dirty="0" err="1">
                <a:solidFill>
                  <a:schemeClr val="tx1"/>
                </a:solidFill>
                <a:latin typeface="Times New Roman" panose="02020603050405020304" pitchFamily="18" charset="0"/>
                <a:cs typeface="Times New Roman" panose="02020603050405020304" pitchFamily="18" charset="0"/>
              </a:rPr>
              <a:t>Prevencijas</a:t>
            </a:r>
            <a:r>
              <a:rPr lang="lv-LV" altLang="lv-LV" sz="1400" dirty="0">
                <a:solidFill>
                  <a:schemeClr val="tx1"/>
                </a:solidFill>
                <a:latin typeface="Times New Roman" panose="02020603050405020304" pitchFamily="18" charset="0"/>
                <a:cs typeface="Times New Roman" panose="02020603050405020304" pitchFamily="18" charset="0"/>
              </a:rPr>
              <a:t> nodaļas </a:t>
            </a:r>
          </a:p>
          <a:p>
            <a:r>
              <a:rPr lang="lv-LV" altLang="lv-LV" sz="1400" dirty="0">
                <a:solidFill>
                  <a:schemeClr val="tx1"/>
                </a:solidFill>
                <a:latin typeface="Times New Roman" panose="02020603050405020304" pitchFamily="18" charset="0"/>
                <a:cs typeface="Times New Roman" panose="02020603050405020304" pitchFamily="18" charset="0"/>
              </a:rPr>
              <a:t>juriskonsulte Laura Bogdanova</a:t>
            </a:r>
          </a:p>
          <a:p>
            <a:endParaRPr lang="lv-LV" sz="1400" dirty="0">
              <a:solidFill>
                <a:schemeClr val="tx1"/>
              </a:solidFill>
              <a:latin typeface="Times New Roman" panose="02020603050405020304" pitchFamily="18" charset="0"/>
              <a:cs typeface="Times New Roman" panose="02020603050405020304" pitchFamily="18" charset="0"/>
            </a:endParaRPr>
          </a:p>
        </p:txBody>
      </p:sp>
      <p:sp>
        <p:nvSpPr>
          <p:cNvPr id="8" name="Subtitle 2">
            <a:extLst>
              <a:ext uri="{FF2B5EF4-FFF2-40B4-BE49-F238E27FC236}">
                <a16:creationId xmlns:a16="http://schemas.microsoft.com/office/drawing/2014/main" id="{B6731BF8-5A64-490C-A6D8-7F4EDDB4DD5D}"/>
              </a:ext>
            </a:extLst>
          </p:cNvPr>
          <p:cNvSpPr txBox="1">
            <a:spLocks/>
          </p:cNvSpPr>
          <p:nvPr/>
        </p:nvSpPr>
        <p:spPr>
          <a:xfrm>
            <a:off x="5811645" y="5170654"/>
            <a:ext cx="3332355" cy="990600"/>
          </a:xfrm>
          <a:prstGeom prst="rect">
            <a:avLst/>
          </a:prstGeom>
        </p:spPr>
        <p:txBody>
          <a:bodyPr vert="horz" lIns="93957" tIns="46979" rIns="93957" bIns="46979" rtlCol="0">
            <a:noAutofit/>
          </a:bodyPr>
          <a:lstStyle>
            <a:lvl1pPr marL="0" indent="0" algn="ctr" defTabSz="939575" rtl="0" eaLnBrk="1" latinLnBrk="0" hangingPunct="1">
              <a:spcBef>
                <a:spcPct val="20000"/>
              </a:spcBef>
              <a:buFont typeface="Arial" pitchFamily="34" charset="0"/>
              <a:buNone/>
              <a:defRPr sz="3300" kern="1200">
                <a:solidFill>
                  <a:schemeClr val="tx1">
                    <a:tint val="75000"/>
                  </a:schemeClr>
                </a:solidFill>
                <a:latin typeface="+mn-lt"/>
                <a:ea typeface="+mn-ea"/>
                <a:cs typeface="+mn-cs"/>
              </a:defRPr>
            </a:lvl1pPr>
            <a:lvl2pPr marL="469788" indent="0" algn="ctr" defTabSz="939575" rtl="0" eaLnBrk="1" latinLnBrk="0" hangingPunct="1">
              <a:spcBef>
                <a:spcPct val="20000"/>
              </a:spcBef>
              <a:buFont typeface="Arial" pitchFamily="34" charset="0"/>
              <a:buNone/>
              <a:defRPr sz="2900" kern="1200">
                <a:solidFill>
                  <a:schemeClr val="tx1">
                    <a:tint val="75000"/>
                  </a:schemeClr>
                </a:solidFill>
                <a:latin typeface="+mn-lt"/>
                <a:ea typeface="+mn-ea"/>
                <a:cs typeface="+mn-cs"/>
              </a:defRPr>
            </a:lvl2pPr>
            <a:lvl3pPr marL="939575" indent="0" algn="ctr" defTabSz="939575" rtl="0" eaLnBrk="1" latinLnBrk="0" hangingPunct="1">
              <a:spcBef>
                <a:spcPct val="20000"/>
              </a:spcBef>
              <a:buFont typeface="Arial" pitchFamily="34" charset="0"/>
              <a:buNone/>
              <a:defRPr sz="2500" kern="1200">
                <a:solidFill>
                  <a:schemeClr val="tx1">
                    <a:tint val="75000"/>
                  </a:schemeClr>
                </a:solidFill>
                <a:latin typeface="+mn-lt"/>
                <a:ea typeface="+mn-ea"/>
                <a:cs typeface="+mn-cs"/>
              </a:defRPr>
            </a:lvl3pPr>
            <a:lvl4pPr marL="1409365"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4pPr>
            <a:lvl5pPr marL="1879152"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5pPr>
            <a:lvl6pPr marL="2348940"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6pPr>
            <a:lvl7pPr marL="2818729"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7pPr>
            <a:lvl8pPr marL="3288515"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8pPr>
            <a:lvl9pPr marL="3758305" indent="0" algn="ctr" defTabSz="939575" rtl="0" eaLnBrk="1" latinLnBrk="0" hangingPunct="1">
              <a:spcBef>
                <a:spcPct val="20000"/>
              </a:spcBef>
              <a:buFont typeface="Arial" pitchFamily="34" charset="0"/>
              <a:buNone/>
              <a:defRPr sz="1900" kern="1200">
                <a:solidFill>
                  <a:schemeClr val="tx1">
                    <a:tint val="75000"/>
                  </a:schemeClr>
                </a:solidFill>
                <a:latin typeface="+mn-lt"/>
                <a:ea typeface="+mn-ea"/>
                <a:cs typeface="+mn-cs"/>
              </a:defRPr>
            </a:lvl9pPr>
          </a:lstStyle>
          <a:p>
            <a:r>
              <a:rPr lang="lv-LV" altLang="lv-LV" sz="1400" dirty="0">
                <a:solidFill>
                  <a:schemeClr val="tx1"/>
                </a:solidFill>
                <a:latin typeface="Times New Roman" panose="02020603050405020304" pitchFamily="18" charset="0"/>
                <a:cs typeface="Times New Roman" panose="02020603050405020304" pitchFamily="18" charset="0"/>
              </a:rPr>
              <a:t>Datu valsts inspekcijas </a:t>
            </a:r>
          </a:p>
          <a:p>
            <a:r>
              <a:rPr lang="lv-LV" altLang="lv-LV" sz="1400" dirty="0" err="1">
                <a:solidFill>
                  <a:schemeClr val="tx1"/>
                </a:solidFill>
                <a:latin typeface="Times New Roman" panose="02020603050405020304" pitchFamily="18" charset="0"/>
                <a:cs typeface="Times New Roman" panose="02020603050405020304" pitchFamily="18" charset="0"/>
              </a:rPr>
              <a:t>Prevencijas</a:t>
            </a:r>
            <a:r>
              <a:rPr lang="lv-LV" altLang="lv-LV" sz="1400" dirty="0">
                <a:solidFill>
                  <a:schemeClr val="tx1"/>
                </a:solidFill>
                <a:latin typeface="Times New Roman" panose="02020603050405020304" pitchFamily="18" charset="0"/>
                <a:cs typeface="Times New Roman" panose="02020603050405020304" pitchFamily="18" charset="0"/>
              </a:rPr>
              <a:t> nodaļas </a:t>
            </a:r>
          </a:p>
          <a:p>
            <a:r>
              <a:rPr lang="lv-LV" altLang="lv-LV" sz="1400" dirty="0">
                <a:solidFill>
                  <a:schemeClr val="tx1"/>
                </a:solidFill>
                <a:latin typeface="Times New Roman" panose="02020603050405020304" pitchFamily="18" charset="0"/>
                <a:cs typeface="Times New Roman" panose="02020603050405020304" pitchFamily="18" charset="0"/>
              </a:rPr>
              <a:t>juriskonsults Raitis Augustāns</a:t>
            </a:r>
          </a:p>
          <a:p>
            <a:endParaRPr lang="lv-LV"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2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E6A9809A-56B9-1A30-E02C-D7EA3833066F}"/>
              </a:ext>
            </a:extLst>
          </p:cNvPr>
          <p:cNvSpPr>
            <a:spLocks noGrp="1"/>
          </p:cNvSpPr>
          <p:nvPr>
            <p:ph type="title"/>
          </p:nvPr>
        </p:nvSpPr>
        <p:spPr>
          <a:xfrm>
            <a:off x="1905000" y="320674"/>
            <a:ext cx="6457950" cy="1325563"/>
          </a:xfrm>
        </p:spPr>
        <p:txBody>
          <a:bodyPr>
            <a:normAutofit/>
          </a:bodyPr>
          <a:lstStyle/>
          <a:p>
            <a:r>
              <a:rPr lang="lv-LV" sz="2400" b="1" dirty="0">
                <a:effectLst/>
                <a:latin typeface="Times New Roman" panose="02020603050405020304" pitchFamily="18" charset="0"/>
                <a:ea typeface="Calibri" panose="020F0502020204030204" pitchFamily="34" charset="0"/>
              </a:rPr>
              <a:t>Pirmajā slānī (informatīvajā brīdinājuma logā) jāiekļauj:</a:t>
            </a:r>
            <a:r>
              <a:rPr lang="lv-LV" sz="2400" dirty="0">
                <a:effectLst/>
                <a:latin typeface="Times New Roman" panose="02020603050405020304" pitchFamily="18" charset="0"/>
                <a:ea typeface="Calibri" panose="020F0502020204030204" pitchFamily="34" charset="0"/>
              </a:rPr>
              <a:t> </a:t>
            </a:r>
            <a:endParaRPr lang="lv-LV" sz="2400" dirty="0"/>
          </a:p>
        </p:txBody>
      </p:sp>
      <p:sp>
        <p:nvSpPr>
          <p:cNvPr id="3" name="Satura vietturis 2">
            <a:extLst>
              <a:ext uri="{FF2B5EF4-FFF2-40B4-BE49-F238E27FC236}">
                <a16:creationId xmlns:a16="http://schemas.microsoft.com/office/drawing/2014/main" id="{170F6B9A-7354-CA3B-E002-26352F39B5B6}"/>
              </a:ext>
            </a:extLst>
          </p:cNvPr>
          <p:cNvSpPr>
            <a:spLocks noGrp="1"/>
          </p:cNvSpPr>
          <p:nvPr>
            <p:ph idx="1"/>
          </p:nvPr>
        </p:nvSpPr>
        <p:spPr>
          <a:xfrm>
            <a:off x="609600" y="1636077"/>
            <a:ext cx="7753350" cy="4191000"/>
          </a:xfrm>
        </p:spPr>
        <p:txBody>
          <a:bodyPr>
            <a:noAutofit/>
          </a:bodyPr>
          <a:lstStyle/>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pārziņa nosaukums</a:t>
            </a:r>
            <a:r>
              <a:rPr lang="lv-LV" sz="1800" dirty="0">
                <a:latin typeface="Times New Roman" panose="02020603050405020304" pitchFamily="18" charset="0"/>
                <a:ea typeface="Calibri" panose="020F0502020204030204" pitchFamily="34" charset="0"/>
                <a:cs typeface="Times New Roman" panose="02020603050405020304" pitchFamily="18" charset="0"/>
              </a:rPr>
              <a:t>;</a:t>
            </a:r>
            <a:endParaRPr lang="lv-LV"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vietnē izmantoto sīkdatņu nolūku noteikšana;</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informācija par to, vai izmantotās sīkdatnes ir tikai pirmās puses (pārziņa) sīkdatnes vai arī trešo pušu sīkdatnes;</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vispārīga informācija par datu veidu, kas tiek apkopots un izmantots, ja tiek veikta lietotāju profilēšana (piemēram, ja tiek izmantotas analītiskās sīkdatnes);</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veids, kādā lietotāji var pieņemt, iestatīt un noraidīt sīkdatņu lietošanu;</a:t>
            </a:r>
          </a:p>
          <a:p>
            <a:pPr algn="just">
              <a:lnSpc>
                <a:spcPct val="107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skaidri redzama saite, kas savieno ar otro informatīvo līmeni, kurā ir detalizētākā informācija, piemēram, “Sīkdatņu politika” vai “Noklikšķiniet šeit, lai iegūtu vairāk informācijas”. </a:t>
            </a:r>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988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828A0C7F-1271-63EA-B6EB-12E4E52D71CE}"/>
              </a:ext>
            </a:extLst>
          </p:cNvPr>
          <p:cNvSpPr>
            <a:spLocks noGrp="1"/>
          </p:cNvSpPr>
          <p:nvPr>
            <p:ph idx="1"/>
          </p:nvPr>
        </p:nvSpPr>
        <p:spPr/>
        <p:txBody>
          <a:bodyPr>
            <a:normAutofit lnSpcReduction="10000"/>
          </a:bodyPr>
          <a:lstStyle/>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sīkfailu (sīkdatņu) definīcija un vispārējā funkcija;</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informācija par izmantoto sīkfailu (sīkdatņu) veidiem un to nolūkiem;</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jāidentificē sīkdatņu saņēmēji;</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informācija kā apstiprināt, atteikties vai atsaukt piekrišanu sīkdatņu izmantošanai; </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informācija par sīkdatņu glabāšanas laikposmu;</a:t>
            </a:r>
          </a:p>
          <a:p>
            <a:pPr algn="just">
              <a:lnSpc>
                <a:spcPct val="107000"/>
              </a:lnSpc>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attiecīgā gadījumā – informācija, ka pārzinis paredz nosūtīt personas datus uz trešo valsti vai starptautisku organizāciju un</a:t>
            </a:r>
          </a:p>
          <a:p>
            <a:pPr algn="just">
              <a:lnSpc>
                <a:spcPct val="107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informācija par profilēšanu, ja tā ir saistīta ar automatizētu lēmumu pieņemšanu, kas var ievērojami ietekmēt lietotājus).</a:t>
            </a:r>
          </a:p>
          <a:p>
            <a:pPr algn="just">
              <a:lnSpc>
                <a:spcPct val="107000"/>
              </a:lnSpc>
              <a:spcAft>
                <a:spcPts val="800"/>
              </a:spcAft>
            </a:pP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Tai skaitā jāiekļauj informācija par sīkdatņu kategorijām: 1) atbilstoši to pārvaldības struktūrai; 2) atbilstoši to apstrādes nolūkam; 3) atbilstoši to glabāšanas termiņam. </a:t>
            </a:r>
          </a:p>
          <a:p>
            <a:endParaRPr lang="lv-LV" dirty="0"/>
          </a:p>
        </p:txBody>
      </p:sp>
      <p:sp>
        <p:nvSpPr>
          <p:cNvPr id="5" name="Virsraksts 1">
            <a:extLst>
              <a:ext uri="{FF2B5EF4-FFF2-40B4-BE49-F238E27FC236}">
                <a16:creationId xmlns:a16="http://schemas.microsoft.com/office/drawing/2014/main" id="{3A4BEE0C-C8FB-95B0-9309-587D6ACBB2D3}"/>
              </a:ext>
            </a:extLst>
          </p:cNvPr>
          <p:cNvSpPr>
            <a:spLocks noGrp="1"/>
          </p:cNvSpPr>
          <p:nvPr>
            <p:ph type="title"/>
          </p:nvPr>
        </p:nvSpPr>
        <p:spPr>
          <a:xfrm>
            <a:off x="1905000" y="381000"/>
            <a:ext cx="6762750" cy="1325563"/>
          </a:xfrm>
        </p:spPr>
        <p:txBody>
          <a:bodyPr>
            <a:normAutofit/>
          </a:bodyPr>
          <a:lstStyle/>
          <a:p>
            <a:r>
              <a:rPr lang="lv-LV" sz="2400" b="1" dirty="0">
                <a:effectLst/>
                <a:latin typeface="Times New Roman" panose="02020603050405020304" pitchFamily="18" charset="0"/>
                <a:ea typeface="Calibri" panose="020F0502020204030204" pitchFamily="34" charset="0"/>
                <a:cs typeface="Times New Roman" panose="02020603050405020304" pitchFamily="18" charset="0"/>
              </a:rPr>
              <a:t>Otrajā slānī (sīkdatņu politikā/lietošanas noteikumos) jāiekļauj:</a:t>
            </a:r>
            <a:br>
              <a:rPr lang="lv-LV" sz="2400" b="1" dirty="0">
                <a:effectLst/>
                <a:latin typeface="Times New Roman" panose="02020603050405020304" pitchFamily="18" charset="0"/>
                <a:ea typeface="Calibri" panose="020F0502020204030204" pitchFamily="34" charset="0"/>
                <a:cs typeface="Times New Roman" panose="02020603050405020304" pitchFamily="18" charset="0"/>
              </a:rPr>
            </a:br>
            <a:endParaRPr lang="lv-LV"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660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A0EE90BE-7558-72BE-BE1D-6B083BFBA2C2}"/>
              </a:ext>
            </a:extLst>
          </p:cNvPr>
          <p:cNvPicPr>
            <a:picLocks noChangeAspect="1"/>
          </p:cNvPicPr>
          <p:nvPr/>
        </p:nvPicPr>
        <p:blipFill>
          <a:blip r:embed="rId3"/>
          <a:stretch>
            <a:fillRect/>
          </a:stretch>
        </p:blipFill>
        <p:spPr>
          <a:xfrm>
            <a:off x="762000" y="1371600"/>
            <a:ext cx="7620000" cy="1907496"/>
          </a:xfrm>
          <a:prstGeom prst="rect">
            <a:avLst/>
          </a:prstGeom>
        </p:spPr>
      </p:pic>
      <p:pic>
        <p:nvPicPr>
          <p:cNvPr id="8" name="Attēls 7">
            <a:extLst>
              <a:ext uri="{FF2B5EF4-FFF2-40B4-BE49-F238E27FC236}">
                <a16:creationId xmlns:a16="http://schemas.microsoft.com/office/drawing/2014/main" id="{90D4255E-F8E2-5DE9-BCDF-9A1C9A534032}"/>
              </a:ext>
            </a:extLst>
          </p:cNvPr>
          <p:cNvPicPr>
            <a:picLocks noChangeAspect="1"/>
          </p:cNvPicPr>
          <p:nvPr/>
        </p:nvPicPr>
        <p:blipFill>
          <a:blip r:embed="rId4"/>
          <a:stretch>
            <a:fillRect/>
          </a:stretch>
        </p:blipFill>
        <p:spPr>
          <a:xfrm>
            <a:off x="1143000" y="3039186"/>
            <a:ext cx="6858000" cy="3626069"/>
          </a:xfrm>
          <a:prstGeom prst="rect">
            <a:avLst/>
          </a:prstGeom>
        </p:spPr>
      </p:pic>
      <p:sp>
        <p:nvSpPr>
          <p:cNvPr id="11" name="Virsraksts 1">
            <a:extLst>
              <a:ext uri="{FF2B5EF4-FFF2-40B4-BE49-F238E27FC236}">
                <a16:creationId xmlns:a16="http://schemas.microsoft.com/office/drawing/2014/main" id="{0EA426B6-18CF-C317-9BCC-4FABF9266D63}"/>
              </a:ext>
            </a:extLst>
          </p:cNvPr>
          <p:cNvSpPr>
            <a:spLocks noGrp="1"/>
          </p:cNvSpPr>
          <p:nvPr>
            <p:ph type="title"/>
          </p:nvPr>
        </p:nvSpPr>
        <p:spPr>
          <a:xfrm>
            <a:off x="1828800" y="218765"/>
            <a:ext cx="7886700" cy="1325563"/>
          </a:xfrm>
        </p:spPr>
        <p:txBody>
          <a:bodyPr>
            <a:normAutofit/>
          </a:bodyPr>
          <a:lstStyle/>
          <a:p>
            <a:r>
              <a:rPr lang="lv-LV" sz="2400" b="1" dirty="0">
                <a:latin typeface="Times New Roman" panose="02020603050405020304" pitchFamily="18" charset="0"/>
                <a:cs typeface="Times New Roman" panose="02020603050405020304" pitchFamily="18" charset="0"/>
              </a:rPr>
              <a:t>Informatīvais brīdinājuma logs (</a:t>
            </a:r>
            <a:r>
              <a:rPr lang="lv-LV" sz="2400" b="1" dirty="0" err="1">
                <a:latin typeface="Times New Roman" panose="02020603050405020304" pitchFamily="18" charset="0"/>
                <a:cs typeface="Times New Roman" panose="02020603050405020304" pitchFamily="18" charset="0"/>
              </a:rPr>
              <a:t>baneris</a:t>
            </a:r>
            <a:r>
              <a:rPr lang="lv-LV"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42968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a:extLst>
              <a:ext uri="{FF2B5EF4-FFF2-40B4-BE49-F238E27FC236}">
                <a16:creationId xmlns:a16="http://schemas.microsoft.com/office/drawing/2014/main" id="{EE85DDB5-8C6E-E9AA-10DD-8A46D5D7C2E0}"/>
              </a:ext>
            </a:extLst>
          </p:cNvPr>
          <p:cNvSpPr>
            <a:spLocks noGrp="1"/>
          </p:cNvSpPr>
          <p:nvPr>
            <p:ph type="title"/>
          </p:nvPr>
        </p:nvSpPr>
        <p:spPr>
          <a:xfrm>
            <a:off x="2133600" y="381000"/>
            <a:ext cx="6858000" cy="1184275"/>
          </a:xfrm>
        </p:spPr>
        <p:txBody>
          <a:bodyPr>
            <a:normAutofit/>
          </a:bodyPr>
          <a:lstStyle/>
          <a:p>
            <a:r>
              <a:rPr lang="lv-LV" sz="2400" b="1">
                <a:latin typeface="Times New Roman" panose="02020603050405020304" pitchFamily="18" charset="0"/>
                <a:cs typeface="Times New Roman" panose="02020603050405020304" pitchFamily="18" charset="0"/>
              </a:rPr>
              <a:t>Piekrišanas nosacījuma izņēmumi </a:t>
            </a:r>
            <a:endParaRPr lang="lv-LV" altLang="en-US"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A7535F0C-88ED-CCF5-77B9-6E2782323BC3}"/>
              </a:ext>
            </a:extLst>
          </p:cNvPr>
          <p:cNvSpPr>
            <a:spLocks noGrp="1"/>
          </p:cNvSpPr>
          <p:nvPr>
            <p:ph idx="1"/>
          </p:nvPr>
        </p:nvSpPr>
        <p:spPr>
          <a:xfrm>
            <a:off x="628650" y="1828800"/>
            <a:ext cx="7829550" cy="4114800"/>
          </a:xfrm>
        </p:spPr>
        <p:txBody>
          <a:bodyPr>
            <a:normAutofit/>
          </a:bodyPr>
          <a:lstStyle/>
          <a:p>
            <a:pPr marL="0" indent="0" algn="just">
              <a:buNone/>
              <a:defRPr/>
            </a:pPr>
            <a:r>
              <a:rPr lang="lv-LV" sz="1800" dirty="0">
                <a:latin typeface="Times New Roman" panose="02020603050405020304" pitchFamily="18" charset="0"/>
                <a:cs typeface="Times New Roman" panose="02020603050405020304" pitchFamily="18" charset="0"/>
              </a:rPr>
              <a:t>Informācijas sabiedrības pakalpojumu likuma </a:t>
            </a:r>
            <a:r>
              <a:rPr lang="lv-LV" sz="1800" i="0" dirty="0">
                <a:effectLst/>
                <a:latin typeface="Times New Roman" panose="02020603050405020304" pitchFamily="18" charset="0"/>
                <a:cs typeface="Times New Roman" panose="02020603050405020304" pitchFamily="18" charset="0"/>
              </a:rPr>
              <a:t>7.</a:t>
            </a:r>
            <a:r>
              <a:rPr lang="lv-LV" sz="1800" i="0" baseline="30000" dirty="0">
                <a:effectLst/>
                <a:latin typeface="Times New Roman" panose="02020603050405020304" pitchFamily="18" charset="0"/>
                <a:cs typeface="Times New Roman" panose="02020603050405020304" pitchFamily="18" charset="0"/>
              </a:rPr>
              <a:t>1</a:t>
            </a:r>
            <a:r>
              <a:rPr lang="lv-LV" sz="1800" i="0" dirty="0">
                <a:effectLst/>
                <a:latin typeface="Times New Roman" panose="02020603050405020304" pitchFamily="18" charset="0"/>
                <a:cs typeface="Times New Roman" panose="02020603050405020304" pitchFamily="18" charset="0"/>
              </a:rPr>
              <a:t> panta </a:t>
            </a:r>
            <a:r>
              <a:rPr lang="lv-LV" sz="1800" dirty="0">
                <a:latin typeface="Times New Roman" panose="02020603050405020304" pitchFamily="18" charset="0"/>
                <a:cs typeface="Times New Roman" panose="02020603050405020304" pitchFamily="18" charset="0"/>
              </a:rPr>
              <a:t>otrā daļa nosaka, </a:t>
            </a:r>
            <a:r>
              <a:rPr lang="lv-LV" sz="1800" u="sng" dirty="0">
                <a:latin typeface="Times New Roman" panose="02020603050405020304" pitchFamily="18" charset="0"/>
                <a:cs typeface="Times New Roman" panose="02020603050405020304" pitchFamily="18" charset="0"/>
              </a:rPr>
              <a:t>piekrišana sīkdatnēm nav nepieciešama</a:t>
            </a:r>
            <a:r>
              <a:rPr lang="lv-LV" sz="1800" dirty="0">
                <a:latin typeface="Times New Roman" panose="02020603050405020304" pitchFamily="18" charset="0"/>
                <a:cs typeface="Times New Roman" panose="02020603050405020304" pitchFamily="18" charset="0"/>
              </a:rPr>
              <a:t>, ja informācijas uzglabāšana galiekārtā vai piekļuves iegūšana galiekārtā uzglabātajai informācijai: </a:t>
            </a:r>
          </a:p>
          <a:p>
            <a:pPr algn="just">
              <a:defRPr/>
            </a:pPr>
            <a:r>
              <a:rPr lang="lv-LV" sz="1800" dirty="0">
                <a:latin typeface="Times New Roman" panose="02020603050405020304" pitchFamily="18" charset="0"/>
                <a:cs typeface="Times New Roman" panose="02020603050405020304" pitchFamily="18" charset="0"/>
              </a:rPr>
              <a:t>ir nepieciešama informācijas aprites nodrošināšanai elektronisko sakaru tīklā; </a:t>
            </a:r>
          </a:p>
          <a:p>
            <a:pPr algn="just">
              <a:defRPr/>
            </a:pPr>
            <a:r>
              <a:rPr lang="lv-LV" sz="1800" dirty="0">
                <a:latin typeface="Times New Roman" panose="02020603050405020304" pitchFamily="18" charset="0"/>
                <a:cs typeface="Times New Roman" panose="02020603050405020304" pitchFamily="18" charset="0"/>
              </a:rPr>
              <a:t>vai starpnieka pakalpojumu sniedzējam, lai sniegtu abonenta vai lietotāja pieprasīto pakalpojumu.</a:t>
            </a:r>
          </a:p>
          <a:p>
            <a:pPr algn="just">
              <a:defRPr/>
            </a:pPr>
            <a:endParaRPr lang="lv-LV" sz="1800" dirty="0">
              <a:latin typeface="Times New Roman" panose="02020603050405020304" pitchFamily="18" charset="0"/>
              <a:cs typeface="Times New Roman" panose="02020603050405020304" pitchFamily="18" charset="0"/>
            </a:endParaRPr>
          </a:p>
          <a:p>
            <a:pPr algn="just">
              <a:defRPr/>
            </a:pPr>
            <a:endParaRPr lang="lv-LV" sz="1800" dirty="0">
              <a:latin typeface="Times New Roman" panose="02020603050405020304" pitchFamily="18" charset="0"/>
              <a:cs typeface="Times New Roman" panose="02020603050405020304" pitchFamily="18" charset="0"/>
            </a:endParaRPr>
          </a:p>
        </p:txBody>
      </p:sp>
      <p:pic>
        <p:nvPicPr>
          <p:cNvPr id="8" name="Attēls 7">
            <a:extLst>
              <a:ext uri="{FF2B5EF4-FFF2-40B4-BE49-F238E27FC236}">
                <a16:creationId xmlns:a16="http://schemas.microsoft.com/office/drawing/2014/main" id="{798CE1BB-4487-E59D-9168-5E3F881CDB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886200"/>
            <a:ext cx="6553200" cy="1970709"/>
          </a:xfrm>
          <a:prstGeom prst="rect">
            <a:avLst/>
          </a:prstGeom>
        </p:spPr>
      </p:pic>
    </p:spTree>
    <p:extLst>
      <p:ext uri="{BB962C8B-B14F-4D97-AF65-F5344CB8AC3E}">
        <p14:creationId xmlns:p14="http://schemas.microsoft.com/office/powerpoint/2010/main" val="1028697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a:extLst>
              <a:ext uri="{FF2B5EF4-FFF2-40B4-BE49-F238E27FC236}">
                <a16:creationId xmlns:a16="http://schemas.microsoft.com/office/drawing/2014/main" id="{EE85DDB5-8C6E-E9AA-10DD-8A46D5D7C2E0}"/>
              </a:ext>
            </a:extLst>
          </p:cNvPr>
          <p:cNvSpPr>
            <a:spLocks noGrp="1"/>
          </p:cNvSpPr>
          <p:nvPr>
            <p:ph type="title"/>
          </p:nvPr>
        </p:nvSpPr>
        <p:spPr>
          <a:xfrm>
            <a:off x="2133600" y="381000"/>
            <a:ext cx="6858000" cy="1184275"/>
          </a:xfrm>
        </p:spPr>
        <p:txBody>
          <a:bodyPr>
            <a:normAutofit/>
          </a:bodyPr>
          <a:lstStyle/>
          <a:p>
            <a:r>
              <a:rPr lang="lv-LV" sz="2400" b="1">
                <a:latin typeface="Times New Roman" panose="02020603050405020304" pitchFamily="18" charset="0"/>
                <a:cs typeface="Times New Roman" panose="02020603050405020304" pitchFamily="18" charset="0"/>
              </a:rPr>
              <a:t>Piekrišanas nosacījuma izņēmumi </a:t>
            </a:r>
            <a:endParaRPr lang="lv-LV" altLang="en-US"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A7535F0C-88ED-CCF5-77B9-6E2782323BC3}"/>
              </a:ext>
            </a:extLst>
          </p:cNvPr>
          <p:cNvSpPr>
            <a:spLocks noGrp="1"/>
          </p:cNvSpPr>
          <p:nvPr>
            <p:ph idx="1"/>
          </p:nvPr>
        </p:nvSpPr>
        <p:spPr>
          <a:xfrm>
            <a:off x="628650" y="1828800"/>
            <a:ext cx="7753350" cy="4114800"/>
          </a:xfrm>
        </p:spPr>
        <p:txBody>
          <a:bodyPr>
            <a:normAutofit lnSpcReduction="10000"/>
          </a:bodyPr>
          <a:lstStyle/>
          <a:p>
            <a:pPr marL="0" indent="0" algn="just">
              <a:buNone/>
              <a:defRPr/>
            </a:pPr>
            <a:r>
              <a:rPr lang="lv-LV" sz="1800" u="sng" dirty="0">
                <a:latin typeface="Times New Roman" panose="02020603050405020304" pitchFamily="18" charset="0"/>
                <a:cs typeface="Times New Roman" panose="02020603050405020304" pitchFamily="18" charset="0"/>
              </a:rPr>
              <a:t>Piekrišana neattiecas, piemēram, uz šādām sīkdatnēm</a:t>
            </a:r>
            <a:r>
              <a:rPr lang="lv-LV" sz="1800" dirty="0">
                <a:latin typeface="Times New Roman" panose="02020603050405020304" pitchFamily="18" charset="0"/>
                <a:cs typeface="Times New Roman" panose="02020603050405020304" pitchFamily="18" charset="0"/>
              </a:rPr>
              <a:t>:</a:t>
            </a:r>
          </a:p>
          <a:p>
            <a:pPr algn="just">
              <a:defRPr/>
            </a:pPr>
            <a:r>
              <a:rPr lang="lv-LV" sz="1800" dirty="0">
                <a:latin typeface="Times New Roman" panose="02020603050405020304" pitchFamily="18" charset="0"/>
                <a:cs typeface="Times New Roman" panose="02020603050405020304" pitchFamily="18" charset="0"/>
              </a:rPr>
              <a:t>lietotāja ievadītās sīkdatnes (sesijas ID), piemēram, pirmās puses sīkdatnes, lai sekotu lietotāja ievadītajam, aizpildot tiešsaistes veidlapas, iepirkumu grozus utt.; </a:t>
            </a:r>
          </a:p>
          <a:p>
            <a:pPr algn="just">
              <a:defRPr/>
            </a:pPr>
            <a:r>
              <a:rPr lang="lv-LV" sz="1800" dirty="0">
                <a:latin typeface="Times New Roman" panose="02020603050405020304" pitchFamily="18" charset="0"/>
                <a:cs typeface="Times New Roman" panose="02020603050405020304" pitchFamily="18" charset="0"/>
              </a:rPr>
              <a:t>autentifikācijas sīkdatnes, lai identificētu lietotāju sesijas laikā;</a:t>
            </a:r>
          </a:p>
          <a:p>
            <a:pPr algn="just">
              <a:defRPr/>
            </a:pPr>
            <a:r>
              <a:rPr lang="lv-LV" sz="1800" dirty="0">
                <a:latin typeface="Times New Roman" panose="02020603050405020304" pitchFamily="18" charset="0"/>
                <a:cs typeface="Times New Roman" panose="02020603050405020304" pitchFamily="18" charset="0"/>
              </a:rPr>
              <a:t>uz lietotāju orientētas drošības sīkdatnes, ko izmanto, lai noteiktu autentifikācijas pārkāpumus uz ierobežotu pastāvīgu laiku;</a:t>
            </a:r>
          </a:p>
          <a:p>
            <a:pPr algn="just">
              <a:defRPr/>
            </a:pPr>
            <a:r>
              <a:rPr lang="lv-LV" sz="1800" dirty="0">
                <a:latin typeface="Times New Roman" panose="02020603050405020304" pitchFamily="18" charset="0"/>
                <a:cs typeface="Times New Roman" panose="02020603050405020304" pitchFamily="18" charset="0"/>
              </a:rPr>
              <a:t>multivides satura atskaņotāja sīkdatnes, ko izmanto tehnisko datu glabāšanai video vai audio satura atskaņošanai sesijas laikā;</a:t>
            </a:r>
          </a:p>
          <a:p>
            <a:pPr algn="just">
              <a:defRPr/>
            </a:pPr>
            <a:r>
              <a:rPr lang="lv-LV" sz="1800" dirty="0">
                <a:latin typeface="Times New Roman" panose="02020603050405020304" pitchFamily="18" charset="0"/>
                <a:cs typeface="Times New Roman" panose="02020603050405020304" pitchFamily="18" charset="0"/>
              </a:rPr>
              <a:t>slodzes līdzsvarošanas sīkdatnes sesijas laikā;</a:t>
            </a:r>
          </a:p>
          <a:p>
            <a:pPr algn="just">
              <a:defRPr/>
            </a:pPr>
            <a:r>
              <a:rPr lang="lv-LV" sz="1800" dirty="0">
                <a:latin typeface="Times New Roman" panose="02020603050405020304" pitchFamily="18" charset="0"/>
                <a:cs typeface="Times New Roman" panose="02020603050405020304" pitchFamily="18" charset="0"/>
              </a:rPr>
              <a:t>lietotāja pielāgošanas sīkdatnes, piemēram, valodas vai fona preferences, sesijas laikā (vai nedaudz ilgāk);</a:t>
            </a:r>
          </a:p>
          <a:p>
            <a:pPr algn="just">
              <a:defRPr/>
            </a:pPr>
            <a:r>
              <a:rPr lang="lv-LV" sz="1800" dirty="0">
                <a:latin typeface="Times New Roman" panose="02020603050405020304" pitchFamily="18" charset="0"/>
                <a:cs typeface="Times New Roman" panose="02020603050405020304" pitchFamily="18" charset="0"/>
              </a:rPr>
              <a:t>trešās puses sociālo spraudņu satura koplietošanas sīkdatnes, kas paredzēti sociālā tīkla dalībniekiem.</a:t>
            </a:r>
          </a:p>
          <a:p>
            <a:pPr algn="just">
              <a:defRPr/>
            </a:pPr>
            <a:endParaRPr lang="lv-LV"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44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400242BF-E237-C52D-29F0-2BA098F7E379}"/>
              </a:ext>
            </a:extLst>
          </p:cNvPr>
          <p:cNvSpPr>
            <a:spLocks noGrp="1"/>
          </p:cNvSpPr>
          <p:nvPr>
            <p:ph type="title"/>
          </p:nvPr>
        </p:nvSpPr>
        <p:spPr>
          <a:xfrm>
            <a:off x="1905000" y="320674"/>
            <a:ext cx="6324600" cy="1325563"/>
          </a:xfrm>
        </p:spPr>
        <p:txBody>
          <a:bodyPr>
            <a:normAutofit/>
          </a:bodyPr>
          <a:lstStyle/>
          <a:p>
            <a:r>
              <a:rPr lang="lv-LV" sz="2400" b="1" dirty="0">
                <a:latin typeface="Times New Roman" panose="02020603050405020304" pitchFamily="18" charset="0"/>
                <a:cs typeface="Times New Roman" panose="02020603050405020304" pitchFamily="18" charset="0"/>
              </a:rPr>
              <a:t>Informatīvais brīdinājuma logs (</a:t>
            </a:r>
            <a:r>
              <a:rPr lang="lv-LV" sz="2400" b="1" dirty="0" err="1">
                <a:latin typeface="Times New Roman" panose="02020603050405020304" pitchFamily="18" charset="0"/>
                <a:cs typeface="Times New Roman" panose="02020603050405020304" pitchFamily="18" charset="0"/>
              </a:rPr>
              <a:t>baneris</a:t>
            </a:r>
            <a:r>
              <a:rPr lang="lv-LV" sz="2400" b="1" dirty="0">
                <a:latin typeface="Times New Roman" panose="02020603050405020304" pitchFamily="18" charset="0"/>
                <a:cs typeface="Times New Roman" panose="02020603050405020304" pitchFamily="18" charset="0"/>
              </a:rPr>
              <a:t>) </a:t>
            </a:r>
            <a:r>
              <a:rPr lang="lv-LV" sz="2400" b="1" i="1" dirty="0">
                <a:latin typeface="Times New Roman" panose="02020603050405020304" pitchFamily="18" charset="0"/>
                <a:cs typeface="Times New Roman" panose="02020603050405020304" pitchFamily="18" charset="0"/>
              </a:rPr>
              <a:t>(pastāv gadījumi, kad nav obligāti)</a:t>
            </a:r>
          </a:p>
        </p:txBody>
      </p:sp>
      <p:pic>
        <p:nvPicPr>
          <p:cNvPr id="5" name="Attēls 4">
            <a:extLst>
              <a:ext uri="{FF2B5EF4-FFF2-40B4-BE49-F238E27FC236}">
                <a16:creationId xmlns:a16="http://schemas.microsoft.com/office/drawing/2014/main" id="{31EDE49F-3FC1-C08E-F131-64854381C012}"/>
              </a:ext>
            </a:extLst>
          </p:cNvPr>
          <p:cNvPicPr>
            <a:picLocks noChangeAspect="1"/>
          </p:cNvPicPr>
          <p:nvPr/>
        </p:nvPicPr>
        <p:blipFill>
          <a:blip r:embed="rId2"/>
          <a:stretch>
            <a:fillRect/>
          </a:stretch>
        </p:blipFill>
        <p:spPr>
          <a:xfrm>
            <a:off x="699279" y="3429000"/>
            <a:ext cx="7877867" cy="2756600"/>
          </a:xfrm>
          <a:prstGeom prst="rect">
            <a:avLst/>
          </a:prstGeom>
        </p:spPr>
      </p:pic>
      <p:pic>
        <p:nvPicPr>
          <p:cNvPr id="6" name="Attēls 5">
            <a:extLst>
              <a:ext uri="{FF2B5EF4-FFF2-40B4-BE49-F238E27FC236}">
                <a16:creationId xmlns:a16="http://schemas.microsoft.com/office/drawing/2014/main" id="{6ABC3280-D3F4-915C-2B36-00DCF2ABBEB4}"/>
              </a:ext>
            </a:extLst>
          </p:cNvPr>
          <p:cNvPicPr>
            <a:picLocks noChangeAspect="1"/>
          </p:cNvPicPr>
          <p:nvPr/>
        </p:nvPicPr>
        <p:blipFill>
          <a:blip r:embed="rId3"/>
          <a:stretch>
            <a:fillRect/>
          </a:stretch>
        </p:blipFill>
        <p:spPr>
          <a:xfrm>
            <a:off x="762000" y="1676400"/>
            <a:ext cx="7649267" cy="1981200"/>
          </a:xfrm>
          <a:prstGeom prst="rect">
            <a:avLst/>
          </a:prstGeom>
        </p:spPr>
      </p:pic>
    </p:spTree>
    <p:extLst>
      <p:ext uri="{BB962C8B-B14F-4D97-AF65-F5344CB8AC3E}">
        <p14:creationId xmlns:p14="http://schemas.microsoft.com/office/powerpoint/2010/main" val="2250635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16529CA-B48D-BCA5-BBCB-06924851286F}"/>
              </a:ext>
            </a:extLst>
          </p:cNvPr>
          <p:cNvSpPr>
            <a:spLocks noGrp="1"/>
          </p:cNvSpPr>
          <p:nvPr>
            <p:ph type="ctrTitle"/>
          </p:nvPr>
        </p:nvSpPr>
        <p:spPr/>
        <p:txBody>
          <a:bodyPr>
            <a:normAutofit/>
          </a:bodyPr>
          <a:lstStyle/>
          <a:p>
            <a:r>
              <a:rPr lang="lv-LV" sz="2400" b="1" dirty="0">
                <a:effectLst/>
                <a:latin typeface="Times New Roman" panose="02020603050405020304" pitchFamily="18" charset="0"/>
                <a:ea typeface="Calibri" panose="020F0502020204030204" pitchFamily="34" charset="0"/>
              </a:rPr>
              <a:t>Sīkdatņu izmantošana tīmekļa vietnē (tehniskie aspekti) </a:t>
            </a:r>
            <a:endParaRPr lang="lv-LV" sz="2400" dirty="0"/>
          </a:p>
        </p:txBody>
      </p:sp>
      <p:sp>
        <p:nvSpPr>
          <p:cNvPr id="3" name="Apakšvirsraksts 2">
            <a:extLst>
              <a:ext uri="{FF2B5EF4-FFF2-40B4-BE49-F238E27FC236}">
                <a16:creationId xmlns:a16="http://schemas.microsoft.com/office/drawing/2014/main" id="{4253EE31-8AE5-119E-6718-645C7CBB4192}"/>
              </a:ext>
            </a:extLst>
          </p:cNvPr>
          <p:cNvSpPr>
            <a:spLocks noGrp="1"/>
          </p:cNvSpPr>
          <p:nvPr>
            <p:ph type="subTitle" idx="1"/>
          </p:nvPr>
        </p:nvSpPr>
        <p:spPr>
          <a:xfrm>
            <a:off x="1143000" y="4105276"/>
            <a:ext cx="6858000" cy="1655762"/>
          </a:xfrm>
        </p:spPr>
        <p:txBody>
          <a:bodyPr/>
          <a:lstStyle/>
          <a:p>
            <a:r>
              <a:rPr lang="lv-LV" altLang="lv-LV" sz="1400" dirty="0">
                <a:solidFill>
                  <a:schemeClr val="tx1"/>
                </a:solidFill>
                <a:latin typeface="Times New Roman" panose="02020603050405020304" pitchFamily="18" charset="0"/>
                <a:cs typeface="Times New Roman" panose="02020603050405020304" pitchFamily="18" charset="0"/>
              </a:rPr>
              <a:t>Datu valsts inspekcijas </a:t>
            </a:r>
          </a:p>
          <a:p>
            <a:r>
              <a:rPr lang="lv-LV" altLang="lv-LV" sz="1400" dirty="0" err="1">
                <a:solidFill>
                  <a:schemeClr val="tx1"/>
                </a:solidFill>
                <a:latin typeface="Times New Roman" panose="02020603050405020304" pitchFamily="18" charset="0"/>
                <a:cs typeface="Times New Roman" panose="02020603050405020304" pitchFamily="18" charset="0"/>
              </a:rPr>
              <a:t>Prevencijas</a:t>
            </a:r>
            <a:r>
              <a:rPr lang="lv-LV" altLang="lv-LV" sz="1400" dirty="0">
                <a:solidFill>
                  <a:schemeClr val="tx1"/>
                </a:solidFill>
                <a:latin typeface="Times New Roman" panose="02020603050405020304" pitchFamily="18" charset="0"/>
                <a:cs typeface="Times New Roman" panose="02020603050405020304" pitchFamily="18" charset="0"/>
              </a:rPr>
              <a:t> nodaļas </a:t>
            </a:r>
          </a:p>
          <a:p>
            <a:pPr eaLnBrk="1" hangingPunct="1"/>
            <a:r>
              <a:rPr lang="lv-LV" altLang="lv-LV" sz="1400" dirty="0">
                <a:solidFill>
                  <a:schemeClr val="tx1"/>
                </a:solidFill>
                <a:latin typeface="Times New Roman" panose="02020603050405020304" pitchFamily="18" charset="0"/>
                <a:cs typeface="Times New Roman" panose="02020603050405020304" pitchFamily="18" charset="0"/>
              </a:rPr>
              <a:t>Informācijas sistēmu drošības pārvaldnieks Jānis Kravcovs</a:t>
            </a:r>
          </a:p>
          <a:p>
            <a:endParaRPr lang="lv-LV" dirty="0"/>
          </a:p>
        </p:txBody>
      </p:sp>
    </p:spTree>
    <p:extLst>
      <p:ext uri="{BB962C8B-B14F-4D97-AF65-F5344CB8AC3E}">
        <p14:creationId xmlns:p14="http://schemas.microsoft.com/office/powerpoint/2010/main" val="3328509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39272982-49DC-50D2-DCDE-2B40806D3BB6}"/>
              </a:ext>
            </a:extLst>
          </p:cNvPr>
          <p:cNvSpPr>
            <a:spLocks noGrp="1"/>
          </p:cNvSpPr>
          <p:nvPr>
            <p:ph idx="1"/>
          </p:nvPr>
        </p:nvSpPr>
        <p:spPr/>
        <p:txBody>
          <a:bodyPr/>
          <a:lstStyle/>
          <a:p>
            <a:pPr marL="0" indent="0">
              <a:buNone/>
            </a:pPr>
            <a:r>
              <a:rPr lang="lv-LV" sz="1800" dirty="0">
                <a:latin typeface="Times New Roman" panose="02020603050405020304" pitchFamily="18" charset="0"/>
                <a:cs typeface="Times New Roman" panose="02020603050405020304" pitchFamily="18" charset="0"/>
              </a:rPr>
              <a:t>Tīmekļa pārlūka adreses joslā:</a:t>
            </a:r>
          </a:p>
          <a:p>
            <a:pPr marL="0" indent="0">
              <a:buNone/>
            </a:pPr>
            <a:endParaRPr lang="lv-LV" dirty="0"/>
          </a:p>
        </p:txBody>
      </p:sp>
      <p:graphicFrame>
        <p:nvGraphicFramePr>
          <p:cNvPr id="6" name="Objekts 5">
            <a:extLst>
              <a:ext uri="{FF2B5EF4-FFF2-40B4-BE49-F238E27FC236}">
                <a16:creationId xmlns:a16="http://schemas.microsoft.com/office/drawing/2014/main" id="{0774D2A9-7E54-10B5-F617-EC3690AD1186}"/>
              </a:ext>
            </a:extLst>
          </p:cNvPr>
          <p:cNvGraphicFramePr>
            <a:graphicFrameLocks noChangeAspect="1"/>
          </p:cNvGraphicFramePr>
          <p:nvPr>
            <p:extLst>
              <p:ext uri="{D42A27DB-BD31-4B8C-83A1-F6EECF244321}">
                <p14:modId xmlns:p14="http://schemas.microsoft.com/office/powerpoint/2010/main" val="2386354137"/>
              </p:ext>
            </p:extLst>
          </p:nvPr>
        </p:nvGraphicFramePr>
        <p:xfrm>
          <a:off x="997975" y="2438400"/>
          <a:ext cx="3581400" cy="1224681"/>
        </p:xfrm>
        <a:graphic>
          <a:graphicData uri="http://schemas.openxmlformats.org/presentationml/2006/ole">
            <mc:AlternateContent xmlns:mc="http://schemas.openxmlformats.org/markup-compatibility/2006">
              <mc:Choice xmlns:v="urn:schemas-microsoft-com:vml" Requires="v">
                <p:oleObj name="Bitmap Image" r:id="rId2" imgW="4480560" imgH="1531800" progId="Paint.Picture.1">
                  <p:embed/>
                </p:oleObj>
              </mc:Choice>
              <mc:Fallback>
                <p:oleObj name="Bitmap Image" r:id="rId2" imgW="4480560" imgH="1531800" progId="Paint.Picture.1">
                  <p:embed/>
                  <p:pic>
                    <p:nvPicPr>
                      <p:cNvPr id="6" name="Objekts 5">
                        <a:extLst>
                          <a:ext uri="{FF2B5EF4-FFF2-40B4-BE49-F238E27FC236}">
                            <a16:creationId xmlns:a16="http://schemas.microsoft.com/office/drawing/2014/main" id="{0774D2A9-7E54-10B5-F617-EC3690AD1186}"/>
                          </a:ext>
                        </a:extLst>
                      </p:cNvPr>
                      <p:cNvPicPr/>
                      <p:nvPr/>
                    </p:nvPicPr>
                    <p:blipFill>
                      <a:blip r:embed="rId3"/>
                      <a:stretch>
                        <a:fillRect/>
                      </a:stretch>
                    </p:blipFill>
                    <p:spPr>
                      <a:xfrm>
                        <a:off x="997975" y="2438400"/>
                        <a:ext cx="3581400" cy="1224681"/>
                      </a:xfrm>
                      <a:prstGeom prst="rect">
                        <a:avLst/>
                      </a:prstGeom>
                      <a:ln>
                        <a:noFill/>
                      </a:ln>
                    </p:spPr>
                  </p:pic>
                </p:oleObj>
              </mc:Fallback>
            </mc:AlternateContent>
          </a:graphicData>
        </a:graphic>
      </p:graphicFrame>
      <p:pic>
        <p:nvPicPr>
          <p:cNvPr id="9" name="Attēls 8">
            <a:extLst>
              <a:ext uri="{FF2B5EF4-FFF2-40B4-BE49-F238E27FC236}">
                <a16:creationId xmlns:a16="http://schemas.microsoft.com/office/drawing/2014/main" id="{75247009-F89E-D3E6-708E-2CAB5FFCAD1D}"/>
              </a:ext>
            </a:extLst>
          </p:cNvPr>
          <p:cNvPicPr>
            <a:picLocks noChangeAspect="1"/>
          </p:cNvPicPr>
          <p:nvPr/>
        </p:nvPicPr>
        <p:blipFill>
          <a:blip r:embed="rId4"/>
          <a:stretch>
            <a:fillRect/>
          </a:stretch>
        </p:blipFill>
        <p:spPr>
          <a:xfrm>
            <a:off x="4948700" y="2133600"/>
            <a:ext cx="3566650" cy="4194175"/>
          </a:xfrm>
          <a:prstGeom prst="rect">
            <a:avLst/>
          </a:prstGeom>
          <a:effectLst>
            <a:outerShdw blurRad="190500" dist="50800" dir="5400000" algn="ctr" rotWithShape="0">
              <a:srgbClr val="000000">
                <a:alpha val="70000"/>
              </a:srgbClr>
            </a:outerShdw>
            <a:softEdge rad="0"/>
          </a:effectLst>
          <a:scene3d>
            <a:camera prst="orthographicFront"/>
            <a:lightRig rig="threePt" dir="t"/>
          </a:scene3d>
          <a:sp3d contourW="6350"/>
        </p:spPr>
      </p:pic>
      <p:sp>
        <p:nvSpPr>
          <p:cNvPr id="12" name="Title 1">
            <a:extLst>
              <a:ext uri="{FF2B5EF4-FFF2-40B4-BE49-F238E27FC236}">
                <a16:creationId xmlns:a16="http://schemas.microsoft.com/office/drawing/2014/main" id="{128260C0-1638-E635-5160-80CB1DADCD49}"/>
              </a:ext>
            </a:extLst>
          </p:cNvPr>
          <p:cNvSpPr txBox="1">
            <a:spLocks/>
          </p:cNvSpPr>
          <p:nvPr/>
        </p:nvSpPr>
        <p:spPr>
          <a:xfrm>
            <a:off x="-400050" y="193674"/>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lv-LV" sz="2400" b="1" dirty="0">
                <a:latin typeface="Times New Roman" panose="02020603050405020304" pitchFamily="18" charset="0"/>
                <a:cs typeface="Times New Roman" panose="02020603050405020304" pitchFamily="18" charset="0"/>
              </a:rPr>
              <a:t>Kur meklēt sīkdatnes?</a:t>
            </a:r>
          </a:p>
        </p:txBody>
      </p:sp>
    </p:spTree>
    <p:extLst>
      <p:ext uri="{BB962C8B-B14F-4D97-AF65-F5344CB8AC3E}">
        <p14:creationId xmlns:p14="http://schemas.microsoft.com/office/powerpoint/2010/main" val="7464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C18D7AED-40F9-C93D-0771-547266E0B7ED}"/>
              </a:ext>
            </a:extLst>
          </p:cNvPr>
          <p:cNvSpPr>
            <a:spLocks noGrp="1"/>
          </p:cNvSpPr>
          <p:nvPr>
            <p:ph idx="1"/>
          </p:nvPr>
        </p:nvSpPr>
        <p:spPr>
          <a:xfrm>
            <a:off x="628650" y="1688061"/>
            <a:ext cx="7886700" cy="4729163"/>
          </a:xfrm>
        </p:spPr>
        <p:txBody>
          <a:bodyPr/>
          <a:lstStyle/>
          <a:p>
            <a:pPr marL="0" indent="0">
              <a:buNone/>
            </a:pPr>
            <a:r>
              <a:rPr lang="lv-LV" sz="1800" dirty="0">
                <a:latin typeface="Times New Roman" panose="02020603050405020304" pitchFamily="18" charset="0"/>
                <a:cs typeface="Times New Roman" panose="02020603050405020304" pitchFamily="18" charset="0"/>
              </a:rPr>
              <a:t>Izmantot pārlūka </a:t>
            </a:r>
            <a:r>
              <a:rPr lang="lv-LV" altLang="lv-LV" sz="1800" dirty="0">
                <a:solidFill>
                  <a:srgbClr val="000000"/>
                </a:solidFill>
                <a:latin typeface="Times New Roman" panose="02020603050405020304" pitchFamily="18" charset="0"/>
              </a:rPr>
              <a:t>“</a:t>
            </a:r>
            <a:r>
              <a:rPr lang="lv-LV" sz="1800" dirty="0">
                <a:latin typeface="Times New Roman" panose="02020603050405020304" pitchFamily="18" charset="0"/>
                <a:cs typeface="Times New Roman" panose="02020603050405020304" pitchFamily="18" charset="0"/>
              </a:rPr>
              <a:t>izstrādātāju konsoli</a:t>
            </a:r>
            <a:r>
              <a:rPr lang="lv-LV" altLang="lv-LV" sz="1800" dirty="0">
                <a:solidFill>
                  <a:srgbClr val="000000"/>
                </a:solidFill>
                <a:latin typeface="Times New Roman" panose="02020603050405020304" pitchFamily="18" charset="0"/>
              </a:rPr>
              <a:t>”</a:t>
            </a:r>
            <a:r>
              <a:rPr lang="lv-LV" sz="1800" dirty="0">
                <a:latin typeface="Times New Roman" panose="02020603050405020304" pitchFamily="18" charset="0"/>
                <a:cs typeface="Times New Roman" panose="02020603050405020304" pitchFamily="18" charset="0"/>
              </a:rPr>
              <a:t> (</a:t>
            </a:r>
            <a:r>
              <a:rPr lang="lv-LV" sz="1800" dirty="0" err="1">
                <a:latin typeface="Times New Roman" panose="02020603050405020304" pitchFamily="18" charset="0"/>
                <a:cs typeface="Times New Roman" panose="02020603050405020304" pitchFamily="18" charset="0"/>
              </a:rPr>
              <a:t>Developer</a:t>
            </a:r>
            <a:r>
              <a:rPr lang="lv-LV" sz="1800" dirty="0">
                <a:latin typeface="Times New Roman" panose="02020603050405020304" pitchFamily="18" charset="0"/>
                <a:cs typeface="Times New Roman" panose="02020603050405020304" pitchFamily="18" charset="0"/>
              </a:rPr>
              <a:t> </a:t>
            </a:r>
            <a:r>
              <a:rPr lang="lv-LV" sz="1800" dirty="0" err="1">
                <a:latin typeface="Times New Roman" panose="02020603050405020304" pitchFamily="18" charset="0"/>
                <a:cs typeface="Times New Roman" panose="02020603050405020304" pitchFamily="18" charset="0"/>
              </a:rPr>
              <a:t>console</a:t>
            </a:r>
            <a:r>
              <a:rPr lang="lv-LV" sz="1800" dirty="0">
                <a:latin typeface="Times New Roman" panose="02020603050405020304" pitchFamily="18" charset="0"/>
                <a:cs typeface="Times New Roman" panose="02020603050405020304" pitchFamily="18" charset="0"/>
              </a:rPr>
              <a:t>) </a:t>
            </a:r>
          </a:p>
          <a:p>
            <a:pPr marL="0" indent="0">
              <a:buNone/>
            </a:pPr>
            <a:r>
              <a:rPr lang="lv-LV" sz="1800" dirty="0">
                <a:latin typeface="Times New Roman" panose="02020603050405020304" pitchFamily="18" charset="0"/>
                <a:cs typeface="Times New Roman" panose="02020603050405020304" pitchFamily="18" charset="0"/>
              </a:rPr>
              <a:t>(</a:t>
            </a:r>
            <a:r>
              <a:rPr lang="lv-LV" altLang="lv-LV" sz="1800" dirty="0">
                <a:solidFill>
                  <a:srgbClr val="000000"/>
                </a:solidFill>
                <a:latin typeface="Times New Roman" panose="02020603050405020304" pitchFamily="18" charset="0"/>
              </a:rPr>
              <a:t>“</a:t>
            </a:r>
            <a:r>
              <a:rPr lang="lv-LV" sz="1800" dirty="0">
                <a:latin typeface="Times New Roman" panose="02020603050405020304" pitchFamily="18" charset="0"/>
                <a:cs typeface="Times New Roman" panose="02020603050405020304" pitchFamily="18" charset="0"/>
              </a:rPr>
              <a:t>F12’’ taustiņš) </a:t>
            </a:r>
            <a:r>
              <a:rPr lang="lv-LV" sz="1800" dirty="0">
                <a:latin typeface="Times New Roman" panose="02020603050405020304" pitchFamily="18" charset="0"/>
                <a:cs typeface="Times New Roman" panose="02020603050405020304" pitchFamily="18" charset="0"/>
                <a:sym typeface="Wingdings" panose="05000000000000000000" pitchFamily="2" charset="2"/>
              </a:rPr>
              <a:t> </a:t>
            </a:r>
            <a:r>
              <a:rPr lang="lv-LV" sz="1800" dirty="0">
                <a:latin typeface="Times New Roman" panose="02020603050405020304" pitchFamily="18" charset="0"/>
                <a:cs typeface="Times New Roman" panose="02020603050405020304" pitchFamily="18" charset="0"/>
              </a:rPr>
              <a:t>sadaļa </a:t>
            </a:r>
            <a:r>
              <a:rPr lang="lv-LV" altLang="lv-LV" sz="1800" dirty="0">
                <a:solidFill>
                  <a:srgbClr val="000000"/>
                </a:solidFill>
                <a:latin typeface="Times New Roman" panose="02020603050405020304" pitchFamily="18" charset="0"/>
              </a:rPr>
              <a:t>“</a:t>
            </a:r>
            <a:r>
              <a:rPr lang="lv-LV" sz="1800" dirty="0" err="1">
                <a:latin typeface="Times New Roman" panose="02020603050405020304" pitchFamily="18" charset="0"/>
                <a:cs typeface="Times New Roman" panose="02020603050405020304" pitchFamily="18" charset="0"/>
              </a:rPr>
              <a:t>Application</a:t>
            </a:r>
            <a:r>
              <a:rPr lang="lv-LV" sz="1800" dirty="0">
                <a:latin typeface="Times New Roman" panose="02020603050405020304" pitchFamily="18" charset="0"/>
                <a:cs typeface="Times New Roman" panose="02020603050405020304" pitchFamily="18" charset="0"/>
              </a:rPr>
              <a:t>’’:</a:t>
            </a:r>
          </a:p>
          <a:p>
            <a:pPr marL="0" indent="0">
              <a:buNone/>
            </a:pPr>
            <a:endParaRPr lang="lv-LV" dirty="0"/>
          </a:p>
        </p:txBody>
      </p:sp>
      <p:sp>
        <p:nvSpPr>
          <p:cNvPr id="12" name="Title 1">
            <a:extLst>
              <a:ext uri="{FF2B5EF4-FFF2-40B4-BE49-F238E27FC236}">
                <a16:creationId xmlns:a16="http://schemas.microsoft.com/office/drawing/2014/main" id="{2A8EAEC2-3327-B2AD-E583-CA2D32D0BA7B}"/>
              </a:ext>
            </a:extLst>
          </p:cNvPr>
          <p:cNvSpPr txBox="1">
            <a:spLocks/>
          </p:cNvSpPr>
          <p:nvPr/>
        </p:nvSpPr>
        <p:spPr>
          <a:xfrm>
            <a:off x="-533400" y="26538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lv-LV" sz="2400" b="1" dirty="0">
                <a:latin typeface="Times New Roman" panose="02020603050405020304" pitchFamily="18" charset="0"/>
                <a:cs typeface="Times New Roman" panose="02020603050405020304" pitchFamily="18" charset="0"/>
              </a:rPr>
              <a:t>Kur meklēt sīkdatnes?</a:t>
            </a:r>
          </a:p>
        </p:txBody>
      </p:sp>
      <p:pic>
        <p:nvPicPr>
          <p:cNvPr id="4" name="Attēls 3">
            <a:extLst>
              <a:ext uri="{FF2B5EF4-FFF2-40B4-BE49-F238E27FC236}">
                <a16:creationId xmlns:a16="http://schemas.microsoft.com/office/drawing/2014/main" id="{B19A56E3-322A-FC43-364F-1AE5F9477661}"/>
              </a:ext>
            </a:extLst>
          </p:cNvPr>
          <p:cNvPicPr>
            <a:picLocks noChangeAspect="1"/>
          </p:cNvPicPr>
          <p:nvPr/>
        </p:nvPicPr>
        <p:blipFill>
          <a:blip r:embed="rId2"/>
          <a:stretch>
            <a:fillRect/>
          </a:stretch>
        </p:blipFill>
        <p:spPr>
          <a:xfrm>
            <a:off x="301494" y="2819400"/>
            <a:ext cx="8229600" cy="3150466"/>
          </a:xfrm>
          <a:prstGeom prst="rect">
            <a:avLst/>
          </a:prstGeom>
          <a:effectLst>
            <a:outerShdw blurRad="177800" dist="50800" dir="5400000" algn="ctr" rotWithShape="0">
              <a:srgbClr val="000000">
                <a:alpha val="70000"/>
              </a:srgbClr>
            </a:outerShdw>
          </a:effectLst>
        </p:spPr>
      </p:pic>
      <p:sp>
        <p:nvSpPr>
          <p:cNvPr id="5" name="Taisnstūris 4">
            <a:extLst>
              <a:ext uri="{FF2B5EF4-FFF2-40B4-BE49-F238E27FC236}">
                <a16:creationId xmlns:a16="http://schemas.microsoft.com/office/drawing/2014/main" id="{6775F1AC-EFE5-8474-BFDA-E2A92D2838B5}"/>
              </a:ext>
            </a:extLst>
          </p:cNvPr>
          <p:cNvSpPr/>
          <p:nvPr/>
        </p:nvSpPr>
        <p:spPr>
          <a:xfrm>
            <a:off x="7239000" y="3124200"/>
            <a:ext cx="6096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6" name="Taisnstūris 5">
            <a:extLst>
              <a:ext uri="{FF2B5EF4-FFF2-40B4-BE49-F238E27FC236}">
                <a16:creationId xmlns:a16="http://schemas.microsoft.com/office/drawing/2014/main" id="{62B23F81-5CF1-424C-535E-18EDD25234BA}"/>
              </a:ext>
            </a:extLst>
          </p:cNvPr>
          <p:cNvSpPr/>
          <p:nvPr/>
        </p:nvSpPr>
        <p:spPr>
          <a:xfrm>
            <a:off x="4343400" y="4572000"/>
            <a:ext cx="1066800" cy="304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344429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A8BA7-EA0F-7493-9EBF-26D4142E358E}"/>
              </a:ext>
            </a:extLst>
          </p:cNvPr>
          <p:cNvSpPr>
            <a:spLocks noGrp="1"/>
          </p:cNvSpPr>
          <p:nvPr>
            <p:ph type="title"/>
          </p:nvPr>
        </p:nvSpPr>
        <p:spPr>
          <a:xfrm>
            <a:off x="533400" y="320674"/>
            <a:ext cx="7886700" cy="1325563"/>
          </a:xfrm>
        </p:spPr>
        <p:txBody>
          <a:bodyPr>
            <a:normAutofit/>
          </a:bodyPr>
          <a:lstStyle/>
          <a:p>
            <a:pPr algn="ctr"/>
            <a:r>
              <a:rPr lang="lv-LV" sz="2400" b="1" dirty="0">
                <a:latin typeface="Times New Roman" panose="02020603050405020304" pitchFamily="18" charset="0"/>
                <a:cs typeface="Times New Roman" panose="02020603050405020304" pitchFamily="18" charset="0"/>
              </a:rPr>
              <a:t>Biežāk konstatētās neatbilstības praksē</a:t>
            </a:r>
          </a:p>
        </p:txBody>
      </p:sp>
      <p:sp>
        <p:nvSpPr>
          <p:cNvPr id="3" name="Content Placeholder 2">
            <a:extLst>
              <a:ext uri="{FF2B5EF4-FFF2-40B4-BE49-F238E27FC236}">
                <a16:creationId xmlns:a16="http://schemas.microsoft.com/office/drawing/2014/main" id="{750C1D7D-7D8F-E26B-1648-F076C13E3F99}"/>
              </a:ext>
            </a:extLst>
          </p:cNvPr>
          <p:cNvSpPr>
            <a:spLocks noGrp="1"/>
          </p:cNvSpPr>
          <p:nvPr>
            <p:ph idx="1"/>
          </p:nvPr>
        </p:nvSpPr>
        <p:spPr/>
        <p:txBody>
          <a:bodyPr>
            <a:normAutofit/>
          </a:bodyPr>
          <a:lstStyle/>
          <a:p>
            <a:pPr marL="457200" indent="-457200" algn="just">
              <a:buFont typeface="+mj-lt"/>
              <a:buAutoNum type="arabicPeriod"/>
            </a:pPr>
            <a:r>
              <a:rPr lang="lv-LV" sz="1800" dirty="0">
                <a:latin typeface="Times New Roman" panose="02020603050405020304" pitchFamily="18" charset="0"/>
                <a:cs typeface="Times New Roman" panose="02020603050405020304" pitchFamily="18" charset="0"/>
              </a:rPr>
              <a:t>Uzstādītas sīkdatnes pirms tīmekļa vietnes lietotāja piekrišanas saņemšanas (analītiskās un mārketinga sīkdatnes);</a:t>
            </a:r>
          </a:p>
          <a:p>
            <a:pPr marL="457200" indent="-457200" algn="just">
              <a:buFont typeface="+mj-lt"/>
              <a:buAutoNum type="arabicPeriod"/>
            </a:pPr>
            <a:r>
              <a:rPr lang="lv-LV" sz="1800" dirty="0">
                <a:solidFill>
                  <a:prstClr val="black"/>
                </a:solidFill>
                <a:latin typeface="Times New Roman" panose="02020603050405020304" pitchFamily="18" charset="0"/>
                <a:cs typeface="Times New Roman" panose="02020603050405020304" pitchFamily="18" charset="0"/>
              </a:rPr>
              <a:t>I</a:t>
            </a:r>
            <a:r>
              <a:rPr kumimoji="0" lang="lv-LV" sz="1800"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epriekš</a:t>
            </a:r>
            <a:r>
              <a:rPr kumimoji="0" lang="lv-LV" sz="180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atzīmēti laukumi sīkdatņu izmantošanai pirmajā slānī </a:t>
            </a:r>
            <a:r>
              <a:rPr lang="lv-LV" sz="1800" dirty="0">
                <a:latin typeface="Times New Roman" panose="02020603050405020304" pitchFamily="18" charset="0"/>
                <a:cs typeface="Times New Roman" panose="02020603050405020304" pitchFamily="18" charset="0"/>
              </a:rPr>
              <a:t>(informatīvajā brīdinājuma logā);</a:t>
            </a:r>
          </a:p>
          <a:p>
            <a:pPr marL="457200" indent="-457200" algn="just">
              <a:buFont typeface="+mj-lt"/>
              <a:buAutoNum type="arabicPeriod"/>
            </a:pPr>
            <a:r>
              <a:rPr lang="lv-LV" sz="1800" dirty="0">
                <a:latin typeface="Times New Roman" panose="02020603050405020304" pitchFamily="18" charset="0"/>
                <a:cs typeface="Times New Roman" panose="02020603050405020304" pitchFamily="18" charset="0"/>
              </a:rPr>
              <a:t>Nav sīkdatņu noraidīšanas opcijas;</a:t>
            </a:r>
          </a:p>
          <a:p>
            <a:pPr marL="457200" indent="-457200" algn="just">
              <a:buFont typeface="+mj-lt"/>
              <a:buAutoNum type="arabicPeriod"/>
            </a:pPr>
            <a:r>
              <a:rPr kumimoji="0" lang="lv-LV"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Maldinošs saites dizains;</a:t>
            </a:r>
          </a:p>
          <a:p>
            <a:pPr marL="457200" indent="-457200" algn="just">
              <a:buFont typeface="+mj-lt"/>
              <a:buAutoNum type="arabicPeriod"/>
            </a:pPr>
            <a:r>
              <a:rPr lang="lv-LV" sz="1800" dirty="0">
                <a:latin typeface="Times New Roman" panose="02020603050405020304" pitchFamily="18" charset="0"/>
                <a:cs typeface="Times New Roman" panose="02020603050405020304" pitchFamily="18" charset="0"/>
              </a:rPr>
              <a:t>Maldinošas pogu krāsas</a:t>
            </a:r>
            <a:r>
              <a:rPr lang="lv-LV" sz="1800" dirty="0">
                <a:solidFill>
                  <a:prstClr val="black"/>
                </a:solidFill>
                <a:latin typeface="Times New Roman" panose="02020603050405020304" pitchFamily="18" charset="0"/>
                <a:cs typeface="Times New Roman" panose="02020603050405020304" pitchFamily="18" charset="0"/>
              </a:rPr>
              <a:t>;</a:t>
            </a:r>
          </a:p>
          <a:p>
            <a:pPr marL="457200" indent="-457200" algn="just">
              <a:buFont typeface="+mj-lt"/>
              <a:buAutoNum type="arabicPeriod"/>
            </a:pPr>
            <a:r>
              <a:rPr kumimoji="0" lang="lv-LV"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Maldinošs pogu kontrasts;</a:t>
            </a:r>
          </a:p>
          <a:p>
            <a:pPr marL="457200" indent="-457200" algn="just">
              <a:buFont typeface="+mj-lt"/>
              <a:buAutoNum type="arabicPeriod"/>
            </a:pPr>
            <a:r>
              <a:rPr kumimoji="0" lang="lv-LV"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Maldinošs teksta stils;</a:t>
            </a:r>
          </a:p>
          <a:p>
            <a:pPr marL="457200" indent="-457200" algn="just">
              <a:buFont typeface="+mj-lt"/>
              <a:buAutoNum type="arabicPeriod"/>
            </a:pPr>
            <a:r>
              <a:rPr kumimoji="0" lang="lv-LV" sz="1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Kļūdas sīkdatņu klasifikācijā.</a:t>
            </a:r>
          </a:p>
          <a:p>
            <a:pPr marL="457200" indent="-457200">
              <a:buFont typeface="+mj-lt"/>
              <a:buAutoNum type="arabicPeriod"/>
            </a:pPr>
            <a:endParaRPr kumimoji="0" lang="lv-LV"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indent="-457200">
              <a:buFont typeface="+mj-lt"/>
              <a:buAutoNum type="arabicPeriod"/>
            </a:pPr>
            <a:endParaRPr lang="lv-LV" sz="2800" b="1" dirty="0">
              <a:solidFill>
                <a:prstClr val="black"/>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kumimoji="0" lang="lv-LV"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indent="-457200">
              <a:buFont typeface="+mj-lt"/>
              <a:buAutoNum type="arabicPeriod"/>
            </a:pPr>
            <a:endParaRPr lang="lv-LV" sz="28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lv-LV" sz="28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lv-LV" sz="2700" b="1"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lv-LV" sz="2400" dirty="0">
              <a:latin typeface="Times New Roman" panose="02020603050405020304" pitchFamily="18" charset="0"/>
              <a:cs typeface="Times New Roman" panose="02020603050405020304" pitchFamily="18" charset="0"/>
            </a:endParaRPr>
          </a:p>
          <a:p>
            <a:pPr marL="0" indent="0">
              <a:buNone/>
            </a:pPr>
            <a:endParaRPr lang="lv-LV" sz="2400" dirty="0">
              <a:latin typeface="Times New Roman" panose="02020603050405020304" pitchFamily="18" charset="0"/>
              <a:cs typeface="Times New Roman" panose="02020603050405020304" pitchFamily="18" charset="0"/>
            </a:endParaRPr>
          </a:p>
          <a:p>
            <a:pPr algn="just">
              <a:lnSpc>
                <a:spcPct val="107000"/>
              </a:lnSpc>
              <a:spcAft>
                <a:spcPts val="800"/>
              </a:spcAft>
            </a:pPr>
            <a:endParaRPr lang="lv-LV" sz="32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lv-LV" sz="3200" b="1" kern="0" dirty="0">
              <a:solidFill>
                <a:srgbClr val="2F5496"/>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buFont typeface="Courier New" panose="02070309020205020404" pitchFamily="49" charset="0"/>
              <a:buChar char="o"/>
            </a:pPr>
            <a:endParaRPr lang="lv-LV" dirty="0"/>
          </a:p>
        </p:txBody>
      </p:sp>
    </p:spTree>
    <p:extLst>
      <p:ext uri="{BB962C8B-B14F-4D97-AF65-F5344CB8AC3E}">
        <p14:creationId xmlns:p14="http://schemas.microsoft.com/office/powerpoint/2010/main" val="3185424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16529CA-B48D-BCA5-BBCB-06924851286F}"/>
              </a:ext>
            </a:extLst>
          </p:cNvPr>
          <p:cNvSpPr>
            <a:spLocks noGrp="1"/>
          </p:cNvSpPr>
          <p:nvPr>
            <p:ph type="ctrTitle"/>
          </p:nvPr>
        </p:nvSpPr>
        <p:spPr/>
        <p:txBody>
          <a:bodyPr>
            <a:normAutofit/>
          </a:bodyPr>
          <a:lstStyle/>
          <a:p>
            <a:r>
              <a:rPr lang="lv-LV" sz="2400" b="1" dirty="0">
                <a:effectLst/>
                <a:latin typeface="Times New Roman" panose="02020603050405020304" pitchFamily="18" charset="0"/>
                <a:ea typeface="Calibri" panose="020F0502020204030204" pitchFamily="34" charset="0"/>
              </a:rPr>
              <a:t>Datu subjekta piekrišana atbilstoši Informācijas sabiedrības pakalpojumu likumam </a:t>
            </a:r>
            <a:endParaRPr lang="lv-LV" sz="2400" dirty="0"/>
          </a:p>
        </p:txBody>
      </p:sp>
      <p:sp>
        <p:nvSpPr>
          <p:cNvPr id="3" name="Apakšvirsraksts 2">
            <a:extLst>
              <a:ext uri="{FF2B5EF4-FFF2-40B4-BE49-F238E27FC236}">
                <a16:creationId xmlns:a16="http://schemas.microsoft.com/office/drawing/2014/main" id="{4253EE31-8AE5-119E-6718-645C7CBB4192}"/>
              </a:ext>
            </a:extLst>
          </p:cNvPr>
          <p:cNvSpPr>
            <a:spLocks noGrp="1"/>
          </p:cNvSpPr>
          <p:nvPr>
            <p:ph type="subTitle" idx="1"/>
          </p:nvPr>
        </p:nvSpPr>
        <p:spPr>
          <a:xfrm>
            <a:off x="1143000" y="4105276"/>
            <a:ext cx="6858000" cy="1655762"/>
          </a:xfrm>
        </p:spPr>
        <p:txBody>
          <a:bodyPr/>
          <a:lstStyle/>
          <a:p>
            <a:r>
              <a:rPr lang="lv-LV" altLang="lv-LV" sz="1400" dirty="0">
                <a:solidFill>
                  <a:schemeClr val="tx1"/>
                </a:solidFill>
                <a:latin typeface="Times New Roman" panose="02020603050405020304" pitchFamily="18" charset="0"/>
                <a:cs typeface="Times New Roman" panose="02020603050405020304" pitchFamily="18" charset="0"/>
              </a:rPr>
              <a:t>Datu valsts inspekcijas </a:t>
            </a:r>
          </a:p>
          <a:p>
            <a:r>
              <a:rPr lang="lv-LV" altLang="lv-LV" sz="1400" dirty="0" err="1">
                <a:solidFill>
                  <a:schemeClr val="tx1"/>
                </a:solidFill>
                <a:latin typeface="Times New Roman" panose="02020603050405020304" pitchFamily="18" charset="0"/>
                <a:cs typeface="Times New Roman" panose="02020603050405020304" pitchFamily="18" charset="0"/>
              </a:rPr>
              <a:t>Prevencijas</a:t>
            </a:r>
            <a:r>
              <a:rPr lang="lv-LV" altLang="lv-LV" sz="1400" dirty="0">
                <a:solidFill>
                  <a:schemeClr val="tx1"/>
                </a:solidFill>
                <a:latin typeface="Times New Roman" panose="02020603050405020304" pitchFamily="18" charset="0"/>
                <a:cs typeface="Times New Roman" panose="02020603050405020304" pitchFamily="18" charset="0"/>
              </a:rPr>
              <a:t> nodaļas </a:t>
            </a:r>
          </a:p>
          <a:p>
            <a:r>
              <a:rPr lang="lv-LV" altLang="lv-LV" sz="1400" dirty="0">
                <a:solidFill>
                  <a:schemeClr val="tx1"/>
                </a:solidFill>
                <a:latin typeface="Times New Roman" panose="02020603050405020304" pitchFamily="18" charset="0"/>
                <a:cs typeface="Times New Roman" panose="02020603050405020304" pitchFamily="18" charset="0"/>
              </a:rPr>
              <a:t>juriskonsulte Laura Bogdanova</a:t>
            </a:r>
          </a:p>
          <a:p>
            <a:endParaRPr lang="lv-LV" dirty="0"/>
          </a:p>
        </p:txBody>
      </p:sp>
    </p:spTree>
    <p:extLst>
      <p:ext uri="{BB962C8B-B14F-4D97-AF65-F5344CB8AC3E}">
        <p14:creationId xmlns:p14="http://schemas.microsoft.com/office/powerpoint/2010/main" val="2137140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E4ACAA-40B7-86CB-83C2-E5673ECDF7D3}"/>
              </a:ext>
            </a:extLst>
          </p:cNvPr>
          <p:cNvSpPr>
            <a:spLocks noGrp="1"/>
          </p:cNvSpPr>
          <p:nvPr>
            <p:ph type="title"/>
          </p:nvPr>
        </p:nvSpPr>
        <p:spPr>
          <a:xfrm>
            <a:off x="1257300" y="410368"/>
            <a:ext cx="7886700" cy="1325563"/>
          </a:xfrm>
        </p:spPr>
        <p:txBody>
          <a:bodyPr>
            <a:normAutofit/>
          </a:bodyPr>
          <a:lstStyle/>
          <a:p>
            <a:pPr algn="ctr"/>
            <a:r>
              <a:rPr lang="lv-LV" sz="2400" b="1" dirty="0">
                <a:latin typeface="Times New Roman" panose="02020603050405020304" pitchFamily="18" charset="0"/>
                <a:cs typeface="Times New Roman" panose="02020603050405020304" pitchFamily="18" charset="0"/>
              </a:rPr>
              <a:t>1. Uzstādītas sīkdatnes pirms tīmekļa vietnes lietotāja piekrišanas saņemšanas (analītiskās un mārketinga </a:t>
            </a:r>
            <a:r>
              <a:rPr lang="lv-LV" sz="2700" b="1" dirty="0">
                <a:latin typeface="Times New Roman" panose="02020603050405020304" pitchFamily="18" charset="0"/>
                <a:cs typeface="Times New Roman" panose="02020603050405020304" pitchFamily="18" charset="0"/>
              </a:rPr>
              <a:t>sīkdatnes)</a:t>
            </a:r>
          </a:p>
        </p:txBody>
      </p:sp>
      <p:pic>
        <p:nvPicPr>
          <p:cNvPr id="7" name="Satura vietturis 6">
            <a:extLst>
              <a:ext uri="{FF2B5EF4-FFF2-40B4-BE49-F238E27FC236}">
                <a16:creationId xmlns:a16="http://schemas.microsoft.com/office/drawing/2014/main" id="{77DA094C-94C5-E5C8-3052-B54017010E5C}"/>
              </a:ext>
            </a:extLst>
          </p:cNvPr>
          <p:cNvPicPr>
            <a:picLocks noGrp="1" noChangeAspect="1"/>
          </p:cNvPicPr>
          <p:nvPr>
            <p:ph idx="1"/>
          </p:nvPr>
        </p:nvPicPr>
        <p:blipFill>
          <a:blip r:embed="rId2"/>
          <a:stretch>
            <a:fillRect/>
          </a:stretch>
        </p:blipFill>
        <p:spPr>
          <a:xfrm>
            <a:off x="2525852" y="1886560"/>
            <a:ext cx="4092295" cy="4229467"/>
          </a:xfr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3198567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2AEF1-5703-0814-07A0-BB9DB5F0CBF9}"/>
              </a:ext>
            </a:extLst>
          </p:cNvPr>
          <p:cNvSpPr>
            <a:spLocks noGrp="1"/>
          </p:cNvSpPr>
          <p:nvPr>
            <p:ph type="title"/>
          </p:nvPr>
        </p:nvSpPr>
        <p:spPr>
          <a:xfrm>
            <a:off x="1922244" y="304800"/>
            <a:ext cx="6686550" cy="1325563"/>
          </a:xfrm>
        </p:spPr>
        <p:txBody>
          <a:bodyPr>
            <a:normAutofit/>
          </a:bodyPr>
          <a:lstStyle/>
          <a:p>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2. </a:t>
            </a:r>
            <a:r>
              <a:rPr lang="lv-LV" sz="2400" b="1" dirty="0">
                <a:solidFill>
                  <a:prstClr val="black"/>
                </a:solidFill>
                <a:latin typeface="Times New Roman" panose="02020603050405020304" pitchFamily="18" charset="0"/>
                <a:cs typeface="Times New Roman" panose="02020603050405020304" pitchFamily="18" charset="0"/>
              </a:rPr>
              <a:t>I</a:t>
            </a:r>
            <a:r>
              <a:rPr kumimoji="0" lang="lv-LV" sz="2400" b="1" i="0" u="none" strike="noStrike" kern="1200" cap="none" spc="0" normalizeH="0" baseline="0" noProof="0" dirty="0" err="1">
                <a:ln>
                  <a:noFill/>
                </a:ln>
                <a:solidFill>
                  <a:prstClr val="black"/>
                </a:solidFill>
                <a:effectLst/>
                <a:uLnTx/>
                <a:uFillTx/>
                <a:latin typeface="Times New Roman" panose="02020603050405020304" pitchFamily="18" charset="0"/>
                <a:ea typeface="+mj-ea"/>
                <a:cs typeface="Times New Roman" panose="02020603050405020304" pitchFamily="18" charset="0"/>
              </a:rPr>
              <a:t>epriekš</a:t>
            </a:r>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atzīmēti laukumi sīkdatņu izmantošanai pirmajā slānī </a:t>
            </a:r>
            <a:r>
              <a:rPr lang="lv-LV" sz="2400" b="1" dirty="0">
                <a:latin typeface="Times New Roman" panose="02020603050405020304" pitchFamily="18" charset="0"/>
                <a:cs typeface="Times New Roman" panose="02020603050405020304" pitchFamily="18" charset="0"/>
              </a:rPr>
              <a:t>(informatīvajā brīdinājuma logā)</a:t>
            </a:r>
            <a:endParaRPr lang="lv-LV" sz="2400" dirty="0"/>
          </a:p>
        </p:txBody>
      </p:sp>
      <p:pic>
        <p:nvPicPr>
          <p:cNvPr id="4" name="Attēls 3">
            <a:extLst>
              <a:ext uri="{FF2B5EF4-FFF2-40B4-BE49-F238E27FC236}">
                <a16:creationId xmlns:a16="http://schemas.microsoft.com/office/drawing/2014/main" id="{2E8688EC-9B35-975A-B86D-BCDE25ED8C1A}"/>
              </a:ext>
            </a:extLst>
          </p:cNvPr>
          <p:cNvPicPr>
            <a:picLocks noChangeAspect="1"/>
          </p:cNvPicPr>
          <p:nvPr/>
        </p:nvPicPr>
        <p:blipFill>
          <a:blip r:embed="rId2"/>
          <a:stretch>
            <a:fillRect/>
          </a:stretch>
        </p:blipFill>
        <p:spPr>
          <a:xfrm>
            <a:off x="535206" y="2901918"/>
            <a:ext cx="8073588" cy="1054163"/>
          </a:xfrm>
          <a:prstGeom prst="rect">
            <a:avLst/>
          </a:prstGeom>
          <a:effectLst>
            <a:outerShdw blurRad="203200" dist="50800" dir="5400000" algn="ctr" rotWithShape="0">
              <a:srgbClr val="000000">
                <a:alpha val="70000"/>
              </a:srgbClr>
            </a:outerShdw>
          </a:effectLst>
        </p:spPr>
      </p:pic>
    </p:spTree>
    <p:extLst>
      <p:ext uri="{BB962C8B-B14F-4D97-AF65-F5344CB8AC3E}">
        <p14:creationId xmlns:p14="http://schemas.microsoft.com/office/powerpoint/2010/main" val="4076170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324B-E5B9-2845-002C-633F235650EA}"/>
              </a:ext>
            </a:extLst>
          </p:cNvPr>
          <p:cNvSpPr>
            <a:spLocks noGrp="1"/>
          </p:cNvSpPr>
          <p:nvPr>
            <p:ph type="title"/>
          </p:nvPr>
        </p:nvSpPr>
        <p:spPr>
          <a:xfrm>
            <a:off x="1698169" y="310520"/>
            <a:ext cx="6934201" cy="1152439"/>
          </a:xfrm>
        </p:spPr>
        <p:txBody>
          <a:bodyPr>
            <a:normAutofit/>
          </a:bodyPr>
          <a:lstStyle/>
          <a:p>
            <a:r>
              <a:rPr lang="lv-LV" sz="2400" b="1" dirty="0">
                <a:latin typeface="Times New Roman" panose="02020603050405020304" pitchFamily="18" charset="0"/>
                <a:cs typeface="Times New Roman" panose="02020603050405020304" pitchFamily="18" charset="0"/>
              </a:rPr>
              <a:t>3. Nav sīkdatņu noraidīšanas opcijas</a:t>
            </a:r>
          </a:p>
        </p:txBody>
      </p:sp>
      <p:sp>
        <p:nvSpPr>
          <p:cNvPr id="3" name="Content Placeholder 2">
            <a:extLst>
              <a:ext uri="{FF2B5EF4-FFF2-40B4-BE49-F238E27FC236}">
                <a16:creationId xmlns:a16="http://schemas.microsoft.com/office/drawing/2014/main" id="{1FE4D38B-5C17-DBF1-0575-5F0AE9ACD55F}"/>
              </a:ext>
            </a:extLst>
          </p:cNvPr>
          <p:cNvSpPr>
            <a:spLocks noGrp="1"/>
          </p:cNvSpPr>
          <p:nvPr>
            <p:ph idx="1"/>
          </p:nvPr>
        </p:nvSpPr>
        <p:spPr>
          <a:xfrm>
            <a:off x="369143" y="1828800"/>
            <a:ext cx="8241458" cy="4267200"/>
          </a:xfrm>
        </p:spPr>
        <p:txBody>
          <a:bodyPr/>
          <a:lstStyle/>
          <a:p>
            <a:pPr marL="0" indent="0">
              <a:buNone/>
            </a:pPr>
            <a:r>
              <a:rPr lang="lv-LV" sz="1800" dirty="0">
                <a:latin typeface="Times New Roman" panose="02020603050405020304" pitchFamily="18" charset="0"/>
                <a:cs typeface="Times New Roman" panose="02020603050405020304" pitchFamily="18" charset="0"/>
              </a:rPr>
              <a:t>1. piemērs:</a:t>
            </a: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r>
              <a:rPr lang="lv-LV" sz="1800" dirty="0">
                <a:latin typeface="Times New Roman" panose="02020603050405020304" pitchFamily="18" charset="0"/>
                <a:cs typeface="Times New Roman" panose="02020603050405020304" pitchFamily="18" charset="0"/>
              </a:rPr>
              <a:t>2. piemērs:</a:t>
            </a: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r>
              <a:rPr lang="lv-LV" sz="1800" dirty="0">
                <a:latin typeface="Times New Roman" panose="02020603050405020304" pitchFamily="18" charset="0"/>
                <a:cs typeface="Times New Roman" panose="02020603050405020304" pitchFamily="18" charset="0"/>
              </a:rPr>
              <a:t>3. piemērs:</a:t>
            </a:r>
          </a:p>
          <a:p>
            <a:pPr marL="0" indent="0">
              <a:buNone/>
            </a:pPr>
            <a:endParaRPr lang="lv-LV" dirty="0"/>
          </a:p>
          <a:p>
            <a:endParaRPr lang="lv-LV" dirty="0"/>
          </a:p>
          <a:p>
            <a:endParaRPr lang="lv-LV" dirty="0"/>
          </a:p>
          <a:p>
            <a:endParaRPr lang="lv-LV" dirty="0"/>
          </a:p>
          <a:p>
            <a:pPr marL="0" indent="0">
              <a:buNone/>
            </a:pPr>
            <a:endParaRPr lang="lv-LV" dirty="0"/>
          </a:p>
        </p:txBody>
      </p:sp>
      <p:pic>
        <p:nvPicPr>
          <p:cNvPr id="9" name="Picture 8">
            <a:extLst>
              <a:ext uri="{FF2B5EF4-FFF2-40B4-BE49-F238E27FC236}">
                <a16:creationId xmlns:a16="http://schemas.microsoft.com/office/drawing/2014/main" id="{4F076C02-82C2-DCD9-5EE8-8E5DEF965C1D}"/>
              </a:ext>
            </a:extLst>
          </p:cNvPr>
          <p:cNvPicPr>
            <a:picLocks noChangeAspect="1"/>
          </p:cNvPicPr>
          <p:nvPr/>
        </p:nvPicPr>
        <p:blipFill>
          <a:blip r:embed="rId2"/>
          <a:stretch>
            <a:fillRect/>
          </a:stretch>
        </p:blipFill>
        <p:spPr>
          <a:xfrm>
            <a:off x="451270" y="2362200"/>
            <a:ext cx="8241458" cy="601818"/>
          </a:xfrm>
          <a:prstGeom prst="rect">
            <a:avLst/>
          </a:prstGeom>
        </p:spPr>
      </p:pic>
      <p:pic>
        <p:nvPicPr>
          <p:cNvPr id="10" name="Picture 5">
            <a:extLst>
              <a:ext uri="{FF2B5EF4-FFF2-40B4-BE49-F238E27FC236}">
                <a16:creationId xmlns:a16="http://schemas.microsoft.com/office/drawing/2014/main" id="{4A56BE10-5E27-6A01-0BA7-1DCAB4D4B675}"/>
              </a:ext>
            </a:extLst>
          </p:cNvPr>
          <p:cNvPicPr>
            <a:picLocks noChangeAspect="1"/>
          </p:cNvPicPr>
          <p:nvPr/>
        </p:nvPicPr>
        <p:blipFill>
          <a:blip r:embed="rId3"/>
          <a:stretch>
            <a:fillRect/>
          </a:stretch>
        </p:blipFill>
        <p:spPr>
          <a:xfrm>
            <a:off x="952499" y="5267325"/>
            <a:ext cx="7239000" cy="828675"/>
          </a:xfrm>
          <a:prstGeom prst="rect">
            <a:avLst/>
          </a:prstGeom>
        </p:spPr>
      </p:pic>
      <p:pic>
        <p:nvPicPr>
          <p:cNvPr id="11" name="Attēls 10">
            <a:extLst>
              <a:ext uri="{FF2B5EF4-FFF2-40B4-BE49-F238E27FC236}">
                <a16:creationId xmlns:a16="http://schemas.microsoft.com/office/drawing/2014/main" id="{F7D0DC2B-8150-5BAE-CC5E-7AFBAEC34E72}"/>
              </a:ext>
            </a:extLst>
          </p:cNvPr>
          <p:cNvPicPr>
            <a:picLocks noChangeAspect="1"/>
          </p:cNvPicPr>
          <p:nvPr/>
        </p:nvPicPr>
        <p:blipFill>
          <a:blip r:embed="rId4"/>
          <a:stretch>
            <a:fillRect/>
          </a:stretch>
        </p:blipFill>
        <p:spPr>
          <a:xfrm>
            <a:off x="245164" y="3667150"/>
            <a:ext cx="8489416" cy="632515"/>
          </a:xfrm>
          <a:prstGeom prst="rect">
            <a:avLst/>
          </a:prstGeom>
        </p:spPr>
      </p:pic>
    </p:spTree>
    <p:extLst>
      <p:ext uri="{BB962C8B-B14F-4D97-AF65-F5344CB8AC3E}">
        <p14:creationId xmlns:p14="http://schemas.microsoft.com/office/powerpoint/2010/main" val="3964822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324B-E5B9-2845-002C-633F235650EA}"/>
              </a:ext>
            </a:extLst>
          </p:cNvPr>
          <p:cNvSpPr>
            <a:spLocks noGrp="1"/>
          </p:cNvSpPr>
          <p:nvPr>
            <p:ph type="title"/>
          </p:nvPr>
        </p:nvSpPr>
        <p:spPr>
          <a:xfrm>
            <a:off x="1828800" y="214302"/>
            <a:ext cx="6934201" cy="1152439"/>
          </a:xfrm>
        </p:spPr>
        <p:txBody>
          <a:bodyPr>
            <a:normAutofit/>
          </a:bodyPr>
          <a:lstStyle/>
          <a:p>
            <a:r>
              <a:rPr lang="lv-LV" sz="2400" b="1" dirty="0">
                <a:latin typeface="Times New Roman" panose="02020603050405020304" pitchFamily="18" charset="0"/>
                <a:cs typeface="Times New Roman" panose="02020603050405020304" pitchFamily="18" charset="0"/>
              </a:rPr>
              <a:t>Labās prakses piemēri</a:t>
            </a:r>
          </a:p>
        </p:txBody>
      </p:sp>
      <p:sp>
        <p:nvSpPr>
          <p:cNvPr id="3" name="Content Placeholder 2">
            <a:extLst>
              <a:ext uri="{FF2B5EF4-FFF2-40B4-BE49-F238E27FC236}">
                <a16:creationId xmlns:a16="http://schemas.microsoft.com/office/drawing/2014/main" id="{1FE4D38B-5C17-DBF1-0575-5F0AE9ACD55F}"/>
              </a:ext>
            </a:extLst>
          </p:cNvPr>
          <p:cNvSpPr>
            <a:spLocks noGrp="1"/>
          </p:cNvSpPr>
          <p:nvPr>
            <p:ph idx="1"/>
          </p:nvPr>
        </p:nvSpPr>
        <p:spPr>
          <a:xfrm>
            <a:off x="369143" y="1828800"/>
            <a:ext cx="8241458" cy="4267200"/>
          </a:xfrm>
        </p:spPr>
        <p:txBody>
          <a:bodyPr/>
          <a:lstStyle/>
          <a:p>
            <a:pPr marL="0" indent="0">
              <a:buNone/>
            </a:pPr>
            <a:r>
              <a:rPr lang="lv-LV" sz="1800" dirty="0">
                <a:latin typeface="Times New Roman" panose="02020603050405020304" pitchFamily="18" charset="0"/>
                <a:cs typeface="Times New Roman" panose="02020603050405020304" pitchFamily="18" charset="0"/>
              </a:rPr>
              <a:t>1. piemērs:</a:t>
            </a: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r>
              <a:rPr lang="lv-LV" sz="1800" dirty="0">
                <a:latin typeface="Times New Roman" panose="02020603050405020304" pitchFamily="18" charset="0"/>
                <a:cs typeface="Times New Roman" panose="02020603050405020304" pitchFamily="18" charset="0"/>
              </a:rPr>
              <a:t>2. piemērs:</a:t>
            </a: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r>
              <a:rPr lang="lv-LV" sz="1800" dirty="0">
                <a:latin typeface="Times New Roman" panose="02020603050405020304" pitchFamily="18" charset="0"/>
                <a:cs typeface="Times New Roman" panose="02020603050405020304" pitchFamily="18" charset="0"/>
              </a:rPr>
              <a:t>3. piemērs:</a:t>
            </a: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dirty="0"/>
          </a:p>
          <a:p>
            <a:endParaRPr lang="lv-LV" dirty="0"/>
          </a:p>
          <a:p>
            <a:endParaRPr lang="lv-LV" dirty="0"/>
          </a:p>
          <a:p>
            <a:endParaRPr lang="lv-LV" dirty="0"/>
          </a:p>
          <a:p>
            <a:pPr marL="0" indent="0">
              <a:buNone/>
            </a:pPr>
            <a:endParaRPr lang="lv-LV" dirty="0"/>
          </a:p>
        </p:txBody>
      </p:sp>
      <p:pic>
        <p:nvPicPr>
          <p:cNvPr id="4" name="Attēls 3">
            <a:extLst>
              <a:ext uri="{FF2B5EF4-FFF2-40B4-BE49-F238E27FC236}">
                <a16:creationId xmlns:a16="http://schemas.microsoft.com/office/drawing/2014/main" id="{4A887F77-6693-5ACD-E6EE-2A63AC31A52A}"/>
              </a:ext>
            </a:extLst>
          </p:cNvPr>
          <p:cNvPicPr>
            <a:picLocks noChangeAspect="1"/>
          </p:cNvPicPr>
          <p:nvPr/>
        </p:nvPicPr>
        <p:blipFill>
          <a:blip r:embed="rId2"/>
          <a:stretch>
            <a:fillRect/>
          </a:stretch>
        </p:blipFill>
        <p:spPr>
          <a:xfrm>
            <a:off x="1695134" y="2133537"/>
            <a:ext cx="5753728" cy="638122"/>
          </a:xfrm>
          <a:prstGeom prst="rect">
            <a:avLst/>
          </a:prstGeom>
        </p:spPr>
      </p:pic>
      <p:pic>
        <p:nvPicPr>
          <p:cNvPr id="6" name="Satura vietturis 3">
            <a:extLst>
              <a:ext uri="{FF2B5EF4-FFF2-40B4-BE49-F238E27FC236}">
                <a16:creationId xmlns:a16="http://schemas.microsoft.com/office/drawing/2014/main" id="{76D1E848-492C-4D7A-1536-0B43A118F426}"/>
              </a:ext>
            </a:extLst>
          </p:cNvPr>
          <p:cNvPicPr>
            <a:picLocks noChangeAspect="1"/>
          </p:cNvPicPr>
          <p:nvPr/>
        </p:nvPicPr>
        <p:blipFill>
          <a:blip r:embed="rId3"/>
          <a:stretch>
            <a:fillRect/>
          </a:stretch>
        </p:blipFill>
        <p:spPr>
          <a:xfrm>
            <a:off x="2349280" y="3181568"/>
            <a:ext cx="4445435" cy="1718100"/>
          </a:xfrm>
          <a:prstGeom prst="rect">
            <a:avLst/>
          </a:prstGeom>
          <a:effectLst>
            <a:outerShdw blurRad="190500" dist="50800" dir="5400000" algn="ctr" rotWithShape="0">
              <a:srgbClr val="000000">
                <a:alpha val="70000"/>
              </a:srgbClr>
            </a:outerShdw>
          </a:effectLst>
        </p:spPr>
      </p:pic>
      <p:pic>
        <p:nvPicPr>
          <p:cNvPr id="7" name="Attēls 6">
            <a:extLst>
              <a:ext uri="{FF2B5EF4-FFF2-40B4-BE49-F238E27FC236}">
                <a16:creationId xmlns:a16="http://schemas.microsoft.com/office/drawing/2014/main" id="{5554B62D-C0C0-1FC2-A257-FFFDF4BE022C}"/>
              </a:ext>
            </a:extLst>
          </p:cNvPr>
          <p:cNvPicPr>
            <a:picLocks noChangeAspect="1"/>
          </p:cNvPicPr>
          <p:nvPr/>
        </p:nvPicPr>
        <p:blipFill>
          <a:blip r:embed="rId4"/>
          <a:stretch>
            <a:fillRect/>
          </a:stretch>
        </p:blipFill>
        <p:spPr>
          <a:xfrm>
            <a:off x="2785608" y="5269985"/>
            <a:ext cx="3572783" cy="1244531"/>
          </a:xfrm>
          <a:prstGeom prst="rect">
            <a:avLst/>
          </a:prstGeo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9722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C0C1B-A36B-F19F-7919-92ABF20829AD}"/>
              </a:ext>
            </a:extLst>
          </p:cNvPr>
          <p:cNvSpPr>
            <a:spLocks noGrp="1"/>
          </p:cNvSpPr>
          <p:nvPr>
            <p:ph type="title"/>
          </p:nvPr>
        </p:nvSpPr>
        <p:spPr>
          <a:xfrm>
            <a:off x="1905000" y="264885"/>
            <a:ext cx="6934200" cy="1325563"/>
          </a:xfrm>
        </p:spPr>
        <p:txBody>
          <a:bodyPr>
            <a:normAutofit/>
          </a:bodyPr>
          <a:lstStyle/>
          <a:p>
            <a:r>
              <a:rPr lang="lv-LV" sz="2400" b="1" dirty="0">
                <a:latin typeface="Times New Roman" panose="02020603050405020304" pitchFamily="18" charset="0"/>
                <a:cs typeface="Times New Roman" panose="02020603050405020304" pitchFamily="18" charset="0"/>
              </a:rPr>
              <a:t>4. </a:t>
            </a:r>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Maldinošs saites dizains</a:t>
            </a:r>
            <a:endParaRPr lang="lv-LV"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61C5DCE-975D-5222-5576-55D69988472C}"/>
              </a:ext>
            </a:extLst>
          </p:cNvPr>
          <p:cNvSpPr>
            <a:spLocks noGrp="1"/>
          </p:cNvSpPr>
          <p:nvPr>
            <p:ph idx="1"/>
          </p:nvPr>
        </p:nvSpPr>
        <p:spPr>
          <a:xfrm>
            <a:off x="532220" y="1579562"/>
            <a:ext cx="7983130" cy="4776789"/>
          </a:xfrm>
        </p:spPr>
        <p:txBody>
          <a:bodyPr/>
          <a:lstStyle/>
          <a:p>
            <a:pPr marL="0" indent="0">
              <a:buNone/>
            </a:pPr>
            <a:r>
              <a:rPr lang="lv-LV" sz="1800">
                <a:latin typeface="Times New Roman" panose="02020603050405020304" pitchFamily="18" charset="0"/>
                <a:cs typeface="Times New Roman" panose="02020603050405020304" pitchFamily="18" charset="0"/>
              </a:rPr>
              <a:t>Piemērs:</a:t>
            </a:r>
          </a:p>
          <a:p>
            <a:pPr marL="0" indent="0">
              <a:buNone/>
            </a:pPr>
            <a:endParaRPr lang="lv-LV" dirty="0"/>
          </a:p>
        </p:txBody>
      </p:sp>
      <p:pic>
        <p:nvPicPr>
          <p:cNvPr id="4" name="Picture 5">
            <a:extLst>
              <a:ext uri="{FF2B5EF4-FFF2-40B4-BE49-F238E27FC236}">
                <a16:creationId xmlns:a16="http://schemas.microsoft.com/office/drawing/2014/main" id="{92269019-B5E0-4866-CFB9-23C5BF73A9E7}"/>
              </a:ext>
            </a:extLst>
          </p:cNvPr>
          <p:cNvPicPr>
            <a:picLocks noChangeAspect="1"/>
          </p:cNvPicPr>
          <p:nvPr/>
        </p:nvPicPr>
        <p:blipFill>
          <a:blip r:embed="rId2"/>
          <a:stretch>
            <a:fillRect/>
          </a:stretch>
        </p:blipFill>
        <p:spPr>
          <a:xfrm>
            <a:off x="797643" y="2558256"/>
            <a:ext cx="7548714" cy="2819400"/>
          </a:xfrm>
          <a:prstGeom prst="rect">
            <a:avLst/>
          </a:prstGeom>
        </p:spPr>
      </p:pic>
    </p:spTree>
    <p:extLst>
      <p:ext uri="{BB962C8B-B14F-4D97-AF65-F5344CB8AC3E}">
        <p14:creationId xmlns:p14="http://schemas.microsoft.com/office/powerpoint/2010/main" val="1997995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BA8C7-B0E1-0274-D072-FCC9291D8D22}"/>
              </a:ext>
            </a:extLst>
          </p:cNvPr>
          <p:cNvSpPr>
            <a:spLocks noGrp="1"/>
          </p:cNvSpPr>
          <p:nvPr>
            <p:ph type="title"/>
          </p:nvPr>
        </p:nvSpPr>
        <p:spPr>
          <a:xfrm>
            <a:off x="1959429" y="176721"/>
            <a:ext cx="6534150" cy="1325563"/>
          </a:xfrm>
        </p:spPr>
        <p:txBody>
          <a:bodyPr>
            <a:normAutofit/>
          </a:bodyPr>
          <a:lstStyle/>
          <a:p>
            <a:r>
              <a:rPr lang="lv-LV" sz="2400" b="1" dirty="0">
                <a:latin typeface="Times New Roman" panose="02020603050405020304" pitchFamily="18" charset="0"/>
                <a:cs typeface="Times New Roman" panose="02020603050405020304" pitchFamily="18" charset="0"/>
              </a:rPr>
              <a:t>5. Maldinošas pogu krāsas</a:t>
            </a:r>
          </a:p>
        </p:txBody>
      </p:sp>
      <p:sp>
        <p:nvSpPr>
          <p:cNvPr id="3" name="Content Placeholder 2">
            <a:extLst>
              <a:ext uri="{FF2B5EF4-FFF2-40B4-BE49-F238E27FC236}">
                <a16:creationId xmlns:a16="http://schemas.microsoft.com/office/drawing/2014/main" id="{BECAB981-3FF4-87C4-03FB-BF5D6B03AE86}"/>
              </a:ext>
            </a:extLst>
          </p:cNvPr>
          <p:cNvSpPr>
            <a:spLocks noGrp="1"/>
          </p:cNvSpPr>
          <p:nvPr>
            <p:ph idx="1"/>
          </p:nvPr>
        </p:nvSpPr>
        <p:spPr>
          <a:xfrm>
            <a:off x="609600" y="1788801"/>
            <a:ext cx="8286750" cy="4351338"/>
          </a:xfrm>
        </p:spPr>
        <p:txBody>
          <a:bodyPr/>
          <a:lstStyle/>
          <a:p>
            <a:pPr marL="0" indent="0">
              <a:buNone/>
            </a:pPr>
            <a:r>
              <a:rPr lang="lv-LV" sz="1800" dirty="0">
                <a:latin typeface="Times New Roman" panose="02020603050405020304" pitchFamily="18" charset="0"/>
                <a:cs typeface="Times New Roman" panose="02020603050405020304" pitchFamily="18" charset="0"/>
              </a:rPr>
              <a:t>1. piemērs:</a:t>
            </a:r>
          </a:p>
          <a:p>
            <a:endParaRPr lang="lv-LV" sz="1800" dirty="0">
              <a:latin typeface="Times New Roman" panose="02020603050405020304" pitchFamily="18" charset="0"/>
              <a:cs typeface="Times New Roman" panose="02020603050405020304" pitchFamily="18" charset="0"/>
            </a:endParaRPr>
          </a:p>
          <a:p>
            <a:endParaRPr lang="lv-LV" sz="1800" dirty="0">
              <a:latin typeface="Times New Roman" panose="02020603050405020304" pitchFamily="18" charset="0"/>
              <a:cs typeface="Times New Roman" panose="02020603050405020304" pitchFamily="18" charset="0"/>
            </a:endParaRPr>
          </a:p>
          <a:p>
            <a:endParaRPr lang="lv-LV" sz="1800" dirty="0">
              <a:latin typeface="Times New Roman" panose="02020603050405020304" pitchFamily="18" charset="0"/>
              <a:cs typeface="Times New Roman" panose="02020603050405020304" pitchFamily="18" charset="0"/>
            </a:endParaRPr>
          </a:p>
          <a:p>
            <a:endParaRPr lang="lv-LV" sz="1800" dirty="0">
              <a:latin typeface="Times New Roman" panose="02020603050405020304" pitchFamily="18" charset="0"/>
              <a:cs typeface="Times New Roman" panose="02020603050405020304" pitchFamily="18" charset="0"/>
            </a:endParaRPr>
          </a:p>
          <a:p>
            <a:pPr marL="0" indent="0">
              <a:buNone/>
            </a:pPr>
            <a:r>
              <a:rPr lang="lv-LV" sz="1800" dirty="0">
                <a:latin typeface="Times New Roman" panose="02020603050405020304" pitchFamily="18" charset="0"/>
                <a:cs typeface="Times New Roman" panose="02020603050405020304" pitchFamily="18" charset="0"/>
              </a:rPr>
              <a:t>2. piemērs:</a:t>
            </a:r>
          </a:p>
          <a:p>
            <a:pPr marL="0" indent="0">
              <a:buNone/>
            </a:pPr>
            <a:endParaRPr lang="lv-LV" dirty="0"/>
          </a:p>
        </p:txBody>
      </p:sp>
      <p:pic>
        <p:nvPicPr>
          <p:cNvPr id="7" name="Picture 6">
            <a:extLst>
              <a:ext uri="{FF2B5EF4-FFF2-40B4-BE49-F238E27FC236}">
                <a16:creationId xmlns:a16="http://schemas.microsoft.com/office/drawing/2014/main" id="{712C7BAE-66FF-408F-8EDF-B6A115F304CE}"/>
              </a:ext>
            </a:extLst>
          </p:cNvPr>
          <p:cNvPicPr>
            <a:picLocks noChangeAspect="1"/>
          </p:cNvPicPr>
          <p:nvPr/>
        </p:nvPicPr>
        <p:blipFill>
          <a:blip r:embed="rId2"/>
          <a:stretch>
            <a:fillRect/>
          </a:stretch>
        </p:blipFill>
        <p:spPr>
          <a:xfrm>
            <a:off x="1730904" y="2438400"/>
            <a:ext cx="5682192" cy="990600"/>
          </a:xfrm>
          <a:prstGeom prst="rect">
            <a:avLst/>
          </a:prstGeom>
        </p:spPr>
      </p:pic>
      <p:pic>
        <p:nvPicPr>
          <p:cNvPr id="8" name="Picture 7">
            <a:extLst>
              <a:ext uri="{FF2B5EF4-FFF2-40B4-BE49-F238E27FC236}">
                <a16:creationId xmlns:a16="http://schemas.microsoft.com/office/drawing/2014/main" id="{F05D72C4-3292-3623-3796-34CD384E94E5}"/>
              </a:ext>
            </a:extLst>
          </p:cNvPr>
          <p:cNvPicPr>
            <a:picLocks noChangeAspect="1"/>
          </p:cNvPicPr>
          <p:nvPr/>
        </p:nvPicPr>
        <p:blipFill>
          <a:blip r:embed="rId3"/>
          <a:stretch>
            <a:fillRect/>
          </a:stretch>
        </p:blipFill>
        <p:spPr>
          <a:xfrm>
            <a:off x="1490662" y="4724400"/>
            <a:ext cx="6162675" cy="866775"/>
          </a:xfrm>
          <a:prstGeom prst="rect">
            <a:avLst/>
          </a:prstGeom>
        </p:spPr>
      </p:pic>
    </p:spTree>
    <p:extLst>
      <p:ext uri="{BB962C8B-B14F-4D97-AF65-F5344CB8AC3E}">
        <p14:creationId xmlns:p14="http://schemas.microsoft.com/office/powerpoint/2010/main" val="4243090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2DDF-43C5-E1B5-87E1-E6E4CC15BDD0}"/>
              </a:ext>
            </a:extLst>
          </p:cNvPr>
          <p:cNvSpPr>
            <a:spLocks noGrp="1"/>
          </p:cNvSpPr>
          <p:nvPr>
            <p:ph type="title"/>
          </p:nvPr>
        </p:nvSpPr>
        <p:spPr>
          <a:xfrm>
            <a:off x="1828800" y="228600"/>
            <a:ext cx="7886700" cy="1325563"/>
          </a:xfrm>
        </p:spPr>
        <p:txBody>
          <a:bodyPr>
            <a:normAutofit/>
          </a:bodyPr>
          <a:lstStyle/>
          <a:p>
            <a:r>
              <a:rPr lang="lv-LV" sz="2400" b="1" dirty="0">
                <a:latin typeface="Times New Roman" panose="02020603050405020304" pitchFamily="18" charset="0"/>
                <a:cs typeface="Times New Roman" panose="02020603050405020304" pitchFamily="18" charset="0"/>
              </a:rPr>
              <a:t>6.</a:t>
            </a:r>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Maldinošs pogu kontrasts</a:t>
            </a:r>
            <a:endParaRPr lang="lv-LV" sz="2400" b="1" dirty="0">
              <a:latin typeface="Times New Roman" panose="02020603050405020304" pitchFamily="18"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5B25D461-4EF2-E99A-011E-E4ACF20C846C}"/>
              </a:ext>
            </a:extLst>
          </p:cNvPr>
          <p:cNvPicPr>
            <a:picLocks noGrp="1" noChangeAspect="1"/>
          </p:cNvPicPr>
          <p:nvPr>
            <p:ph idx="1"/>
          </p:nvPr>
        </p:nvPicPr>
        <p:blipFill>
          <a:blip r:embed="rId2"/>
          <a:stretch>
            <a:fillRect/>
          </a:stretch>
        </p:blipFill>
        <p:spPr>
          <a:xfrm>
            <a:off x="762000" y="1828800"/>
            <a:ext cx="7886700" cy="3693651"/>
          </a:xfrm>
          <a:prstGeom prst="rect">
            <a:avLst/>
          </a:prstGeom>
        </p:spPr>
      </p:pic>
    </p:spTree>
    <p:extLst>
      <p:ext uri="{BB962C8B-B14F-4D97-AF65-F5344CB8AC3E}">
        <p14:creationId xmlns:p14="http://schemas.microsoft.com/office/powerpoint/2010/main" val="1681993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2649-AF56-8B5B-6850-2E21D09307C6}"/>
              </a:ext>
            </a:extLst>
          </p:cNvPr>
          <p:cNvSpPr>
            <a:spLocks noGrp="1"/>
          </p:cNvSpPr>
          <p:nvPr>
            <p:ph type="title"/>
          </p:nvPr>
        </p:nvSpPr>
        <p:spPr>
          <a:xfrm>
            <a:off x="1752600" y="219867"/>
            <a:ext cx="7886700" cy="1325563"/>
          </a:xfrm>
        </p:spPr>
        <p:txBody>
          <a:bodyPr>
            <a:normAutofit/>
          </a:bodyPr>
          <a:lstStyle/>
          <a:p>
            <a:r>
              <a:rPr lang="lv-LV" sz="2400" b="1" dirty="0">
                <a:latin typeface="Times New Roman" panose="02020603050405020304" pitchFamily="18" charset="0"/>
                <a:cs typeface="Times New Roman" panose="02020603050405020304" pitchFamily="18" charset="0"/>
              </a:rPr>
              <a:t>7. </a:t>
            </a:r>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Maldinošs teksta stils</a:t>
            </a:r>
            <a:endParaRPr lang="lv-LV" sz="2400"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268023B-FF82-924D-17F5-D185984C5620}"/>
              </a:ext>
            </a:extLst>
          </p:cNvPr>
          <p:cNvPicPr>
            <a:picLocks noChangeAspect="1"/>
          </p:cNvPicPr>
          <p:nvPr/>
        </p:nvPicPr>
        <p:blipFill>
          <a:blip r:embed="rId2"/>
          <a:stretch>
            <a:fillRect/>
          </a:stretch>
        </p:blipFill>
        <p:spPr>
          <a:xfrm>
            <a:off x="797643" y="2209800"/>
            <a:ext cx="7548714" cy="2819400"/>
          </a:xfrm>
          <a:prstGeom prst="rect">
            <a:avLst/>
          </a:prstGeom>
        </p:spPr>
      </p:pic>
    </p:spTree>
    <p:extLst>
      <p:ext uri="{BB962C8B-B14F-4D97-AF65-F5344CB8AC3E}">
        <p14:creationId xmlns:p14="http://schemas.microsoft.com/office/powerpoint/2010/main" val="392872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2649-AF56-8B5B-6850-2E21D09307C6}"/>
              </a:ext>
            </a:extLst>
          </p:cNvPr>
          <p:cNvSpPr>
            <a:spLocks noGrp="1"/>
          </p:cNvSpPr>
          <p:nvPr>
            <p:ph type="title"/>
          </p:nvPr>
        </p:nvSpPr>
        <p:spPr>
          <a:xfrm>
            <a:off x="1828800" y="261115"/>
            <a:ext cx="7886700" cy="1325563"/>
          </a:xfrm>
        </p:spPr>
        <p:txBody>
          <a:bodyPr>
            <a:normAutofit/>
          </a:bodyPr>
          <a:lstStyle/>
          <a:p>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Labās prakses piemērs</a:t>
            </a:r>
            <a:endParaRPr lang="lv-LV" sz="2400" b="1" dirty="0">
              <a:latin typeface="Times New Roman" panose="02020603050405020304" pitchFamily="18" charset="0"/>
              <a:cs typeface="Times New Roman" panose="02020603050405020304" pitchFamily="18" charset="0"/>
            </a:endParaRPr>
          </a:p>
        </p:txBody>
      </p:sp>
      <p:pic>
        <p:nvPicPr>
          <p:cNvPr id="3" name="Attēls 2">
            <a:extLst>
              <a:ext uri="{FF2B5EF4-FFF2-40B4-BE49-F238E27FC236}">
                <a16:creationId xmlns:a16="http://schemas.microsoft.com/office/drawing/2014/main" id="{6E4F987B-6303-1547-B602-236E91EFF642}"/>
              </a:ext>
            </a:extLst>
          </p:cNvPr>
          <p:cNvPicPr>
            <a:picLocks noChangeAspect="1"/>
          </p:cNvPicPr>
          <p:nvPr/>
        </p:nvPicPr>
        <p:blipFill>
          <a:blip r:embed="rId2"/>
          <a:stretch>
            <a:fillRect/>
          </a:stretch>
        </p:blipFill>
        <p:spPr>
          <a:xfrm>
            <a:off x="1000919" y="2375098"/>
            <a:ext cx="7142161" cy="2907110"/>
          </a:xfrm>
          <a:prstGeom prst="rect">
            <a:avLst/>
          </a:prstGeom>
        </p:spPr>
      </p:pic>
    </p:spTree>
    <p:extLst>
      <p:ext uri="{BB962C8B-B14F-4D97-AF65-F5344CB8AC3E}">
        <p14:creationId xmlns:p14="http://schemas.microsoft.com/office/powerpoint/2010/main" val="1468521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D0FE0-A044-7FC6-6107-8B3572413A43}"/>
              </a:ext>
            </a:extLst>
          </p:cNvPr>
          <p:cNvSpPr>
            <a:spLocks noGrp="1"/>
          </p:cNvSpPr>
          <p:nvPr>
            <p:ph type="title"/>
          </p:nvPr>
        </p:nvSpPr>
        <p:spPr>
          <a:xfrm>
            <a:off x="1800293" y="195197"/>
            <a:ext cx="7343707" cy="1325563"/>
          </a:xfrm>
        </p:spPr>
        <p:txBody>
          <a:bodyPr>
            <a:normAutofit/>
          </a:bodyPr>
          <a:lstStyle/>
          <a:p>
            <a:r>
              <a:rPr lang="lv-LV" sz="2400" b="1" dirty="0">
                <a:solidFill>
                  <a:prstClr val="black"/>
                </a:solidFill>
                <a:latin typeface="Times New Roman" panose="02020603050405020304" pitchFamily="18" charset="0"/>
                <a:ea typeface="+mn-ea"/>
                <a:cs typeface="Times New Roman" panose="02020603050405020304" pitchFamily="18" charset="0"/>
              </a:rPr>
              <a:t>8</a:t>
            </a:r>
            <a:r>
              <a:rPr kumimoji="0" lang="lv-LV"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Kļūdas sīkdatņu klasifikācijā</a:t>
            </a:r>
            <a:endParaRPr lang="lv-LV" sz="2400" b="1"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863FC84A-56F6-3E99-DA07-71F844A09A52}"/>
              </a:ext>
            </a:extLst>
          </p:cNvPr>
          <p:cNvPicPr>
            <a:picLocks noGrp="1" noChangeAspect="1"/>
          </p:cNvPicPr>
          <p:nvPr>
            <p:ph idx="1"/>
          </p:nvPr>
        </p:nvPicPr>
        <p:blipFill>
          <a:blip r:embed="rId3"/>
          <a:stretch>
            <a:fillRect/>
          </a:stretch>
        </p:blipFill>
        <p:spPr>
          <a:xfrm>
            <a:off x="718525" y="1954169"/>
            <a:ext cx="7706949" cy="2209800"/>
          </a:xfrm>
          <a:prstGeom prst="rect">
            <a:avLst/>
          </a:prstGeom>
          <a:effectLst>
            <a:outerShdw blurRad="190500" dist="50800" dir="5400000" algn="ctr" rotWithShape="0">
              <a:srgbClr val="000000">
                <a:alpha val="70000"/>
              </a:srgbClr>
            </a:outerShdw>
          </a:effectLst>
        </p:spPr>
      </p:pic>
      <p:sp>
        <p:nvSpPr>
          <p:cNvPr id="3" name="TextBox 2">
            <a:extLst>
              <a:ext uri="{FF2B5EF4-FFF2-40B4-BE49-F238E27FC236}">
                <a16:creationId xmlns:a16="http://schemas.microsoft.com/office/drawing/2014/main" id="{EF3CBEC3-D132-B81E-3B0E-5693704691FD}"/>
              </a:ext>
            </a:extLst>
          </p:cNvPr>
          <p:cNvSpPr txBox="1"/>
          <p:nvPr/>
        </p:nvSpPr>
        <p:spPr>
          <a:xfrm>
            <a:off x="685868" y="4648200"/>
            <a:ext cx="7162800" cy="1754326"/>
          </a:xfrm>
          <a:prstGeom prst="rect">
            <a:avLst/>
          </a:prstGeom>
          <a:noFill/>
        </p:spPr>
        <p:txBody>
          <a:bodyPr wrap="square" rtlCol="0">
            <a:spAutoFit/>
          </a:bodyPr>
          <a:lstStyle/>
          <a:p>
            <a:pPr marL="285750" indent="-285750">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Biežāk izmantotās </a:t>
            </a:r>
            <a:r>
              <a:rPr lang="lv-LV" sz="1800" u="sng" dirty="0">
                <a:latin typeface="Times New Roman" panose="02020603050405020304" pitchFamily="18" charset="0"/>
                <a:cs typeface="Times New Roman" panose="02020603050405020304" pitchFamily="18" charset="0"/>
              </a:rPr>
              <a:t>analītiskās</a:t>
            </a:r>
            <a:r>
              <a:rPr lang="lv-LV" sz="1800" dirty="0">
                <a:latin typeface="Times New Roman" panose="02020603050405020304" pitchFamily="18" charset="0"/>
                <a:cs typeface="Times New Roman" panose="02020603050405020304" pitchFamily="18" charset="0"/>
              </a:rPr>
              <a:t> sīkdatnes, kurām </a:t>
            </a:r>
            <a:r>
              <a:rPr lang="lv-LV" sz="1800" u="sng" dirty="0">
                <a:latin typeface="Times New Roman" panose="02020603050405020304" pitchFamily="18" charset="0"/>
                <a:cs typeface="Times New Roman" panose="02020603050405020304" pitchFamily="18" charset="0"/>
              </a:rPr>
              <a:t>nepieciešama piekrišana</a:t>
            </a:r>
            <a:r>
              <a:rPr lang="lv-LV" sz="1800" dirty="0">
                <a:latin typeface="Times New Roman" panose="02020603050405020304" pitchFamily="18" charset="0"/>
                <a:cs typeface="Times New Roman" panose="02020603050405020304" pitchFamily="18" charset="0"/>
              </a:rPr>
              <a:t>:</a:t>
            </a:r>
          </a:p>
          <a:p>
            <a:r>
              <a:rPr lang="lv-LV" sz="1800" b="1" dirty="0">
                <a:latin typeface="Times New Roman" panose="02020603050405020304" pitchFamily="18" charset="0"/>
                <a:cs typeface="Times New Roman" panose="02020603050405020304" pitchFamily="18" charset="0"/>
              </a:rPr>
              <a:t>_</a:t>
            </a:r>
            <a:r>
              <a:rPr lang="lv-LV" sz="1800" b="1" dirty="0" err="1">
                <a:latin typeface="Times New Roman" panose="02020603050405020304" pitchFamily="18" charset="0"/>
                <a:cs typeface="Times New Roman" panose="02020603050405020304" pitchFamily="18" charset="0"/>
              </a:rPr>
              <a:t>ga</a:t>
            </a:r>
            <a:r>
              <a:rPr lang="lv-LV" sz="1800" b="1" dirty="0">
                <a:latin typeface="Times New Roman" panose="02020603050405020304" pitchFamily="18" charset="0"/>
                <a:cs typeface="Times New Roman" panose="02020603050405020304" pitchFamily="18" charset="0"/>
              </a:rPr>
              <a:t>, _</a:t>
            </a:r>
            <a:r>
              <a:rPr lang="lv-LV" sz="1800" b="1" dirty="0" err="1">
                <a:latin typeface="Times New Roman" panose="02020603050405020304" pitchFamily="18" charset="0"/>
                <a:cs typeface="Times New Roman" panose="02020603050405020304" pitchFamily="18" charset="0"/>
              </a:rPr>
              <a:t>gat</a:t>
            </a:r>
            <a:r>
              <a:rPr lang="lv-LV" sz="1800" b="1" dirty="0">
                <a:latin typeface="Times New Roman" panose="02020603050405020304" pitchFamily="18" charset="0"/>
                <a:cs typeface="Times New Roman" panose="02020603050405020304" pitchFamily="18" charset="0"/>
              </a:rPr>
              <a:t>, _gid, </a:t>
            </a:r>
            <a:r>
              <a:rPr lang="lv-LV" sz="1800" b="1" dirty="0" err="1">
                <a:latin typeface="Times New Roman" panose="02020603050405020304" pitchFamily="18" charset="0"/>
                <a:cs typeface="Times New Roman" panose="02020603050405020304" pitchFamily="18" charset="0"/>
              </a:rPr>
              <a:t>collect</a:t>
            </a:r>
            <a:r>
              <a:rPr lang="lv-LV" sz="1800" b="1" dirty="0">
                <a:latin typeface="Times New Roman" panose="02020603050405020304" pitchFamily="18" charset="0"/>
                <a:cs typeface="Times New Roman" panose="02020603050405020304" pitchFamily="18" charset="0"/>
              </a:rPr>
              <a:t> – Google u.c.</a:t>
            </a:r>
          </a:p>
          <a:p>
            <a:pPr marL="285750" indent="-285750">
              <a:buFont typeface="Arial" panose="020B0604020202020204" pitchFamily="34" charset="0"/>
              <a:buChar char="•"/>
            </a:pPr>
            <a:endParaRPr lang="lv-LV" sz="1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lv-LV" sz="1800" dirty="0">
                <a:latin typeface="Times New Roman" panose="02020603050405020304" pitchFamily="18" charset="0"/>
                <a:cs typeface="Times New Roman" panose="02020603050405020304" pitchFamily="18" charset="0"/>
              </a:rPr>
              <a:t>Biežāk izmantotās </a:t>
            </a:r>
            <a:r>
              <a:rPr lang="lv-LV" sz="1800" u="sng" dirty="0">
                <a:latin typeface="Times New Roman" panose="02020603050405020304" pitchFamily="18" charset="0"/>
                <a:cs typeface="Times New Roman" panose="02020603050405020304" pitchFamily="18" charset="0"/>
              </a:rPr>
              <a:t>mārketinga</a:t>
            </a:r>
            <a:r>
              <a:rPr lang="lv-LV" sz="1800" dirty="0">
                <a:latin typeface="Times New Roman" panose="02020603050405020304" pitchFamily="18" charset="0"/>
                <a:cs typeface="Times New Roman" panose="02020603050405020304" pitchFamily="18" charset="0"/>
              </a:rPr>
              <a:t> sīkdatnes, kurām </a:t>
            </a:r>
            <a:r>
              <a:rPr lang="lv-LV" sz="1800" u="sng" dirty="0">
                <a:latin typeface="Times New Roman" panose="02020603050405020304" pitchFamily="18" charset="0"/>
                <a:cs typeface="Times New Roman" panose="02020603050405020304" pitchFamily="18" charset="0"/>
              </a:rPr>
              <a:t>nepieciešama piekrišana</a:t>
            </a:r>
            <a:r>
              <a:rPr lang="lv-LV" sz="1800" dirty="0">
                <a:latin typeface="Times New Roman" panose="02020603050405020304" pitchFamily="18" charset="0"/>
                <a:cs typeface="Times New Roman" panose="02020603050405020304" pitchFamily="18" charset="0"/>
              </a:rPr>
              <a:t>:</a:t>
            </a:r>
          </a:p>
          <a:p>
            <a:r>
              <a:rPr lang="lv-LV" sz="1800" b="1" dirty="0">
                <a:latin typeface="Times New Roman" panose="02020603050405020304" pitchFamily="18" charset="0"/>
                <a:cs typeface="Times New Roman" panose="02020603050405020304" pitchFamily="18" charset="0"/>
              </a:rPr>
              <a:t>IDE, YSC, _</a:t>
            </a:r>
            <a:r>
              <a:rPr lang="lv-LV" sz="1800" b="1" dirty="0" err="1">
                <a:latin typeface="Times New Roman" panose="02020603050405020304" pitchFamily="18" charset="0"/>
                <a:cs typeface="Times New Roman" panose="02020603050405020304" pitchFamily="18" charset="0"/>
              </a:rPr>
              <a:t>fbp</a:t>
            </a:r>
            <a:r>
              <a:rPr lang="lv-LV" sz="1800" b="1" dirty="0">
                <a:latin typeface="Times New Roman" panose="02020603050405020304" pitchFamily="18" charset="0"/>
                <a:cs typeface="Times New Roman" panose="02020603050405020304" pitchFamily="18" charset="0"/>
              </a:rPr>
              <a:t>, _</a:t>
            </a:r>
            <a:r>
              <a:rPr lang="lv-LV" sz="1800" b="1" dirty="0" err="1">
                <a:latin typeface="Times New Roman" panose="02020603050405020304" pitchFamily="18" charset="0"/>
                <a:cs typeface="Times New Roman" panose="02020603050405020304" pitchFamily="18" charset="0"/>
              </a:rPr>
              <a:t>fbc</a:t>
            </a:r>
            <a:r>
              <a:rPr lang="lv-LV" sz="1800" b="1" dirty="0">
                <a:latin typeface="Times New Roman" panose="02020603050405020304" pitchFamily="18" charset="0"/>
                <a:cs typeface="Times New Roman" panose="02020603050405020304" pitchFamily="18" charset="0"/>
              </a:rPr>
              <a:t>, NID, OTZ – Google, </a:t>
            </a:r>
            <a:r>
              <a:rPr lang="lv-LV" sz="1800" b="1" dirty="0" err="1">
                <a:latin typeface="Times New Roman" panose="02020603050405020304" pitchFamily="18" charset="0"/>
                <a:cs typeface="Times New Roman" panose="02020603050405020304" pitchFamily="18" charset="0"/>
              </a:rPr>
              <a:t>Youtube</a:t>
            </a:r>
            <a:r>
              <a:rPr lang="lv-LV" sz="1800" b="1" dirty="0">
                <a:latin typeface="Times New Roman" panose="02020603050405020304" pitchFamily="18" charset="0"/>
                <a:cs typeface="Times New Roman" panose="02020603050405020304" pitchFamily="18" charset="0"/>
              </a:rPr>
              <a:t>, </a:t>
            </a:r>
            <a:r>
              <a:rPr lang="lv-LV" sz="1800" b="1" dirty="0" err="1">
                <a:latin typeface="Times New Roman" panose="02020603050405020304" pitchFamily="18" charset="0"/>
                <a:cs typeface="Times New Roman" panose="02020603050405020304" pitchFamily="18" charset="0"/>
              </a:rPr>
              <a:t>Facebook</a:t>
            </a:r>
            <a:r>
              <a:rPr lang="lv-LV" sz="1800" b="1" dirty="0">
                <a:latin typeface="Times New Roman" panose="02020603050405020304" pitchFamily="18" charset="0"/>
                <a:cs typeface="Times New Roman" panose="02020603050405020304" pitchFamily="18" charset="0"/>
              </a:rPr>
              <a:t> u.c.</a:t>
            </a:r>
          </a:p>
        </p:txBody>
      </p:sp>
    </p:spTree>
    <p:extLst>
      <p:ext uri="{BB962C8B-B14F-4D97-AF65-F5344CB8AC3E}">
        <p14:creationId xmlns:p14="http://schemas.microsoft.com/office/powerpoint/2010/main" val="3232382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irsraksts 4">
            <a:extLst>
              <a:ext uri="{FF2B5EF4-FFF2-40B4-BE49-F238E27FC236}">
                <a16:creationId xmlns:a16="http://schemas.microsoft.com/office/drawing/2014/main" id="{91616BEB-6C9D-E2FD-C24F-EDF320F8CAA0}"/>
              </a:ext>
            </a:extLst>
          </p:cNvPr>
          <p:cNvSpPr>
            <a:spLocks noGrp="1"/>
          </p:cNvSpPr>
          <p:nvPr>
            <p:ph type="title"/>
          </p:nvPr>
        </p:nvSpPr>
        <p:spPr>
          <a:xfrm>
            <a:off x="1905000" y="381000"/>
            <a:ext cx="7886700" cy="1325563"/>
          </a:xfrm>
        </p:spPr>
        <p:txBody>
          <a:bodyPr>
            <a:normAutofit/>
          </a:bodyPr>
          <a:lstStyle/>
          <a:p>
            <a:r>
              <a:rPr lang="lv-LV" sz="2400" b="1" dirty="0">
                <a:latin typeface="Times New Roman" panose="02020603050405020304" pitchFamily="18" charset="0"/>
                <a:cs typeface="Times New Roman" panose="02020603050405020304" pitchFamily="18" charset="0"/>
              </a:rPr>
              <a:t>Preventīvās pārbaudes 2021. un 2022.gadā</a:t>
            </a:r>
          </a:p>
        </p:txBody>
      </p:sp>
      <p:sp>
        <p:nvSpPr>
          <p:cNvPr id="6" name="Satura vietturis 5">
            <a:extLst>
              <a:ext uri="{FF2B5EF4-FFF2-40B4-BE49-F238E27FC236}">
                <a16:creationId xmlns:a16="http://schemas.microsoft.com/office/drawing/2014/main" id="{C9551193-EA65-6D98-66CF-1FBCD17DA0C4}"/>
              </a:ext>
            </a:extLst>
          </p:cNvPr>
          <p:cNvSpPr>
            <a:spLocks noGrp="1"/>
          </p:cNvSpPr>
          <p:nvPr>
            <p:ph idx="1"/>
          </p:nvPr>
        </p:nvSpPr>
        <p:spPr>
          <a:xfrm>
            <a:off x="628650" y="1825625"/>
            <a:ext cx="4552950" cy="4351338"/>
          </a:xfrm>
        </p:spPr>
        <p:txBody>
          <a:bodyPr/>
          <a:lstStyle/>
          <a:p>
            <a:pPr algn="just"/>
            <a:r>
              <a:rPr lang="lv-LV" sz="1800" b="0" i="0" dirty="0">
                <a:effectLst/>
                <a:latin typeface="Times New Roman" panose="02020603050405020304" pitchFamily="18" charset="0"/>
                <a:cs typeface="Times New Roman" panose="02020603050405020304" pitchFamily="18" charset="0"/>
              </a:rPr>
              <a:t>2021.gadā pārbaude par </a:t>
            </a:r>
            <a:r>
              <a:rPr lang="lv-LV" sz="1800" b="0" i="0" u="sng" dirty="0">
                <a:effectLst/>
                <a:latin typeface="Times New Roman" panose="02020603050405020304" pitchFamily="18" charset="0"/>
                <a:cs typeface="Times New Roman" panose="02020603050405020304" pitchFamily="18" charset="0"/>
              </a:rPr>
              <a:t>sīkdatņu izmantošanu</a:t>
            </a:r>
            <a:r>
              <a:rPr lang="lv-LV" sz="1800" b="0" i="0" dirty="0">
                <a:effectLst/>
                <a:latin typeface="Times New Roman" panose="02020603050405020304" pitchFamily="18" charset="0"/>
                <a:cs typeface="Times New Roman" panose="02020603050405020304" pitchFamily="18" charset="0"/>
              </a:rPr>
              <a:t> 26 komersantu 29 tīmekļa vietnēs. Izvēlēti komersanti, kuri piedāvā preces vai pakalpojumus tiešsaistē.</a:t>
            </a:r>
            <a:endParaRPr lang="lv-LV" sz="1800" dirty="0">
              <a:latin typeface="Times New Roman" panose="02020603050405020304" pitchFamily="18" charset="0"/>
              <a:cs typeface="Times New Roman" panose="02020603050405020304" pitchFamily="18" charset="0"/>
            </a:endParaRPr>
          </a:p>
          <a:p>
            <a:pPr algn="just"/>
            <a:r>
              <a:rPr lang="lv-LV" sz="1800" dirty="0">
                <a:latin typeface="Times New Roman" panose="02020603050405020304" pitchFamily="18" charset="0"/>
                <a:cs typeface="Times New Roman" panose="02020603050405020304" pitchFamily="18" charset="0"/>
              </a:rPr>
              <a:t>2022.gadā pārbaude </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par </a:t>
            </a:r>
            <a:r>
              <a:rPr lang="lv-LV" sz="1800" u="sng" dirty="0">
                <a:effectLst/>
                <a:latin typeface="Times New Roman" panose="02020603050405020304" pitchFamily="18" charset="0"/>
                <a:ea typeface="Calibri" panose="020F0502020204030204" pitchFamily="34" charset="0"/>
                <a:cs typeface="Times New Roman" panose="02020603050405020304" pitchFamily="18" charset="0"/>
              </a:rPr>
              <a:t>personas datu aizsardzības prasību ievērošanu </a:t>
            </a:r>
            <a:r>
              <a:rPr lang="lv-LV" sz="1800" u="sng" dirty="0" err="1">
                <a:effectLst/>
                <a:latin typeface="Times New Roman" panose="02020603050405020304" pitchFamily="18" charset="0"/>
                <a:ea typeface="Calibri" panose="020F0502020204030204" pitchFamily="34" charset="0"/>
                <a:cs typeface="Times New Roman" panose="02020603050405020304" pitchFamily="18" charset="0"/>
              </a:rPr>
              <a:t>telemārketinga</a:t>
            </a:r>
            <a:r>
              <a:rPr lang="lv-LV" sz="1800" u="sng" dirty="0">
                <a:effectLst/>
                <a:latin typeface="Times New Roman" panose="02020603050405020304" pitchFamily="18" charset="0"/>
                <a:ea typeface="Calibri" panose="020F0502020204030204" pitchFamily="34" charset="0"/>
                <a:cs typeface="Times New Roman" panose="02020603050405020304" pitchFamily="18" charset="0"/>
              </a:rPr>
              <a:t> jomā</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īpašu uzmanību pievēršot datu iegūšanas avotu noskaidrošanai, kā arī to glabāšanai, izmantošanai un nodošanai. Izvēlēti 12 komersanti, kuru darbības veids ir saistīts ar </a:t>
            </a:r>
            <a:r>
              <a:rPr lang="lv-LV" sz="1800" dirty="0" err="1">
                <a:effectLst/>
                <a:latin typeface="Times New Roman" panose="02020603050405020304" pitchFamily="18" charset="0"/>
                <a:ea typeface="Calibri" panose="020F0502020204030204" pitchFamily="34" charset="0"/>
                <a:cs typeface="Times New Roman" panose="02020603050405020304" pitchFamily="18" charset="0"/>
              </a:rPr>
              <a:t>telemārketingu</a:t>
            </a:r>
            <a:r>
              <a:rPr lang="lv-LV" sz="1800" dirty="0">
                <a:effectLst/>
                <a:latin typeface="Times New Roman" panose="02020603050405020304" pitchFamily="18" charset="0"/>
                <a:ea typeface="Calibri" panose="020F0502020204030204" pitchFamily="34" charset="0"/>
                <a:cs typeface="Times New Roman" panose="02020603050405020304" pitchFamily="18" charset="0"/>
              </a:rPr>
              <a:t>, tostarp izejošo zvanu centru darbību.</a:t>
            </a:r>
          </a:p>
          <a:p>
            <a:endParaRPr lang="lv-LV" dirty="0"/>
          </a:p>
        </p:txBody>
      </p:sp>
      <p:pic>
        <p:nvPicPr>
          <p:cNvPr id="8" name="Attēls 7" descr="Attēls, kurā ir teksts&#10;&#10;Apraksts ģenerēts automātiski">
            <a:extLst>
              <a:ext uri="{FF2B5EF4-FFF2-40B4-BE49-F238E27FC236}">
                <a16:creationId xmlns:a16="http://schemas.microsoft.com/office/drawing/2014/main" id="{207DED0C-41C0-98F4-52B6-58EED6537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905000"/>
            <a:ext cx="3124200" cy="3124200"/>
          </a:xfrm>
          <a:prstGeom prst="rect">
            <a:avLst/>
          </a:prstGeom>
        </p:spPr>
      </p:pic>
    </p:spTree>
    <p:extLst>
      <p:ext uri="{BB962C8B-B14F-4D97-AF65-F5344CB8AC3E}">
        <p14:creationId xmlns:p14="http://schemas.microsoft.com/office/powerpoint/2010/main" val="2624581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50C564DA-295B-4C19-7B3E-AEDB964DFB52}"/>
              </a:ext>
            </a:extLst>
          </p:cNvPr>
          <p:cNvSpPr>
            <a:spLocks noGrp="1"/>
          </p:cNvSpPr>
          <p:nvPr>
            <p:ph idx="1"/>
          </p:nvPr>
        </p:nvSpPr>
        <p:spPr>
          <a:xfrm>
            <a:off x="628650" y="1825624"/>
            <a:ext cx="7886700" cy="4863121"/>
          </a:xfrm>
        </p:spPr>
        <p:txBody>
          <a:bodyPr>
            <a:normAutofit/>
          </a:bodyPr>
          <a:lstStyle/>
          <a:p>
            <a:r>
              <a:rPr lang="lv-LV" dirty="0"/>
              <a:t>Populārākie atrodami pēc meklēšanas atslēgvārdiem «</a:t>
            </a:r>
            <a:r>
              <a:rPr lang="en-US" i="1" dirty="0"/>
              <a:t>Free Website Cookie Checker Tools</a:t>
            </a:r>
            <a:r>
              <a:rPr lang="lv-LV" dirty="0"/>
              <a:t>»</a:t>
            </a:r>
          </a:p>
          <a:p>
            <a:r>
              <a:rPr lang="lv-LV" dirty="0"/>
              <a:t>Vairums rīku ir pieejami, kā komerciāls produkts</a:t>
            </a:r>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endParaRPr lang="lv-LV" dirty="0"/>
          </a:p>
          <a:p>
            <a:pPr marL="0" indent="0">
              <a:buNone/>
            </a:pPr>
            <a:r>
              <a:rPr lang="lv-LV" sz="1100" dirty="0"/>
              <a:t>(Avots: https://www.cookieyes.com/cookie-checker/)</a:t>
            </a:r>
          </a:p>
        </p:txBody>
      </p:sp>
      <p:sp>
        <p:nvSpPr>
          <p:cNvPr id="5" name="Title 1">
            <a:extLst>
              <a:ext uri="{FF2B5EF4-FFF2-40B4-BE49-F238E27FC236}">
                <a16:creationId xmlns:a16="http://schemas.microsoft.com/office/drawing/2014/main" id="{B935AA3D-FEB3-0FC6-C988-CC5B8CA6393C}"/>
              </a:ext>
            </a:extLst>
          </p:cNvPr>
          <p:cNvSpPr txBox="1">
            <a:spLocks/>
          </p:cNvSpPr>
          <p:nvPr/>
        </p:nvSpPr>
        <p:spPr>
          <a:xfrm>
            <a:off x="1817896" y="169254"/>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2400" b="1" dirty="0">
                <a:latin typeface="Times New Roman" panose="02020603050405020304" pitchFamily="18" charset="0"/>
                <a:cs typeface="Times New Roman" panose="02020603050405020304" pitchFamily="18" charset="0"/>
              </a:rPr>
              <a:t>Tīmeklī pieejamie sīkdatņu pārbaudes rīki</a:t>
            </a:r>
          </a:p>
        </p:txBody>
      </p:sp>
      <p:pic>
        <p:nvPicPr>
          <p:cNvPr id="7" name="Attēls 6">
            <a:extLst>
              <a:ext uri="{FF2B5EF4-FFF2-40B4-BE49-F238E27FC236}">
                <a16:creationId xmlns:a16="http://schemas.microsoft.com/office/drawing/2014/main" id="{6A212EBD-D921-1220-CB35-E4ECAA119108}"/>
              </a:ext>
            </a:extLst>
          </p:cNvPr>
          <p:cNvPicPr>
            <a:picLocks noChangeAspect="1"/>
          </p:cNvPicPr>
          <p:nvPr/>
        </p:nvPicPr>
        <p:blipFill>
          <a:blip r:embed="rId2"/>
          <a:stretch>
            <a:fillRect/>
          </a:stretch>
        </p:blipFill>
        <p:spPr>
          <a:xfrm>
            <a:off x="789009" y="2895600"/>
            <a:ext cx="4949566" cy="3428628"/>
          </a:xfrm>
          <a:prstGeom prst="rect">
            <a:avLst/>
          </a:prstGeo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538552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367D36-7F44-8F0E-9B26-CD8C0436DCBB}"/>
              </a:ext>
            </a:extLst>
          </p:cNvPr>
          <p:cNvSpPr txBox="1">
            <a:spLocks/>
          </p:cNvSpPr>
          <p:nvPr/>
        </p:nvSpPr>
        <p:spPr>
          <a:xfrm>
            <a:off x="1817896" y="169254"/>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lv-LV" sz="2400" b="1" dirty="0">
                <a:latin typeface="Times New Roman" panose="02020603050405020304" pitchFamily="18" charset="0"/>
                <a:cs typeface="Times New Roman" panose="02020603050405020304" pitchFamily="18" charset="0"/>
              </a:rPr>
              <a:t>Sīkdatņu informatīvie brīdinājuma logi </a:t>
            </a:r>
            <a:r>
              <a:rPr lang="lv-LV" sz="2400" b="1" dirty="0" err="1">
                <a:latin typeface="Times New Roman" panose="02020603050405020304" pitchFamily="18" charset="0"/>
                <a:cs typeface="Times New Roman" panose="02020603050405020304" pitchFamily="18" charset="0"/>
              </a:rPr>
              <a:t>viedierīcēs</a:t>
            </a:r>
            <a:r>
              <a:rPr lang="lv-LV" sz="2400" b="1" dirty="0">
                <a:latin typeface="Times New Roman" panose="02020603050405020304" pitchFamily="18" charset="0"/>
                <a:cs typeface="Times New Roman" panose="02020603050405020304" pitchFamily="18" charset="0"/>
              </a:rPr>
              <a:t>  </a:t>
            </a:r>
          </a:p>
        </p:txBody>
      </p:sp>
      <p:pic>
        <p:nvPicPr>
          <p:cNvPr id="9" name="Attēls 8" descr="Attēls, kurā ir teksts&#10;&#10;Apraksts ģenerēts automātiski">
            <a:extLst>
              <a:ext uri="{FF2B5EF4-FFF2-40B4-BE49-F238E27FC236}">
                <a16:creationId xmlns:a16="http://schemas.microsoft.com/office/drawing/2014/main" id="{B7236B4E-9F5A-A70F-4A7C-F4409D990A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013" y="1655359"/>
            <a:ext cx="2698988" cy="4800600"/>
          </a:xfrm>
          <a:prstGeom prst="rect">
            <a:avLst/>
          </a:prstGeom>
          <a:effectLst>
            <a:outerShdw blurRad="190500" dist="50800" dir="5400000" algn="ctr" rotWithShape="0">
              <a:srgbClr val="000000">
                <a:alpha val="70000"/>
              </a:srgbClr>
            </a:outerShdw>
          </a:effectLst>
        </p:spPr>
      </p:pic>
      <p:pic>
        <p:nvPicPr>
          <p:cNvPr id="11" name="Attēls 10">
            <a:extLst>
              <a:ext uri="{FF2B5EF4-FFF2-40B4-BE49-F238E27FC236}">
                <a16:creationId xmlns:a16="http://schemas.microsoft.com/office/drawing/2014/main" id="{C99F74D3-B6C5-C940-27B0-9A70A82FC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504892"/>
            <a:ext cx="2286000" cy="4951067"/>
          </a:xfrm>
          <a:prstGeom prst="rect">
            <a:avLst/>
          </a:prstGeo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3186385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9E54367E-FC4C-658D-1DBC-AB57D1A1C279}"/>
              </a:ext>
            </a:extLst>
          </p:cNvPr>
          <p:cNvSpPr>
            <a:spLocks noGrp="1"/>
          </p:cNvSpPr>
          <p:nvPr>
            <p:ph idx="1"/>
          </p:nvPr>
        </p:nvSpPr>
        <p:spPr/>
        <p:txBody>
          <a:bodyPr>
            <a:normAutofit/>
          </a:bodyPr>
          <a:lstStyle/>
          <a:p>
            <a:pPr marL="0" indent="0">
              <a:buNone/>
            </a:pPr>
            <a:r>
              <a:rPr lang="lv-LV" sz="1800" dirty="0">
                <a:latin typeface="Times New Roman" panose="02020603050405020304" pitchFamily="18" charset="0"/>
                <a:cs typeface="Times New Roman" panose="02020603050405020304" pitchFamily="18" charset="0"/>
              </a:rPr>
              <a:t>Google </a:t>
            </a:r>
            <a:r>
              <a:rPr lang="lv-LV" sz="1800" dirty="0" err="1">
                <a:latin typeface="Times New Roman" panose="02020603050405020304" pitchFamily="18" charset="0"/>
                <a:cs typeface="Times New Roman" panose="02020603050405020304" pitchFamily="18" charset="0"/>
              </a:rPr>
              <a:t>Chrome</a:t>
            </a:r>
            <a:r>
              <a:rPr lang="lv-LV" sz="1800" dirty="0">
                <a:latin typeface="Times New Roman" panose="02020603050405020304" pitchFamily="18" charset="0"/>
                <a:cs typeface="Times New Roman" panose="02020603050405020304" pitchFamily="18" charset="0"/>
              </a:rPr>
              <a:t> un Microsoft </a:t>
            </a:r>
            <a:r>
              <a:rPr lang="lv-LV" sz="1800" dirty="0" err="1">
                <a:latin typeface="Times New Roman" panose="02020603050405020304" pitchFamily="18" charset="0"/>
                <a:cs typeface="Times New Roman" panose="02020603050405020304" pitchFamily="18" charset="0"/>
              </a:rPr>
              <a:t>Edge</a:t>
            </a:r>
            <a:r>
              <a:rPr lang="lv-LV" sz="1800" dirty="0">
                <a:latin typeface="Times New Roman" panose="02020603050405020304" pitchFamily="18" charset="0"/>
                <a:cs typeface="Times New Roman" panose="02020603050405020304" pitchFamily="18" charset="0"/>
              </a:rPr>
              <a:t>:</a:t>
            </a:r>
          </a:p>
          <a:p>
            <a:pPr marL="0" indent="0">
              <a:buNone/>
            </a:pPr>
            <a:r>
              <a:rPr lang="lv-LV" sz="1800" dirty="0">
                <a:latin typeface="Times New Roman" panose="02020603050405020304" pitchFamily="18" charset="0"/>
                <a:cs typeface="Times New Roman" panose="02020603050405020304" pitchFamily="18" charset="0"/>
              </a:rPr>
              <a:t>	    (</a:t>
            </a:r>
            <a:r>
              <a:rPr lang="lv-LV" sz="1800" dirty="0" err="1">
                <a:latin typeface="Times New Roman" panose="02020603050405020304" pitchFamily="18" charset="0"/>
                <a:cs typeface="Times New Roman" panose="02020603050405020304" pitchFamily="18" charset="0"/>
              </a:rPr>
              <a:t>Ctrl+Shift+N</a:t>
            </a:r>
            <a:r>
              <a:rPr lang="lv-LV" sz="1800" dirty="0">
                <a:latin typeface="Times New Roman" panose="02020603050405020304" pitchFamily="18" charset="0"/>
                <a:cs typeface="Times New Roman" panose="02020603050405020304" pitchFamily="18" charset="0"/>
              </a:rPr>
              <a:t>)</a:t>
            </a: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endParaRPr lang="lv-LV" sz="1800" dirty="0">
              <a:latin typeface="Times New Roman" panose="02020603050405020304" pitchFamily="18" charset="0"/>
              <a:cs typeface="Times New Roman" panose="02020603050405020304" pitchFamily="18" charset="0"/>
            </a:endParaRPr>
          </a:p>
          <a:p>
            <a:pPr marL="0" indent="0">
              <a:buNone/>
            </a:pPr>
            <a:r>
              <a:rPr lang="lv-LV" sz="1800" dirty="0" err="1">
                <a:latin typeface="Times New Roman" panose="02020603050405020304" pitchFamily="18" charset="0"/>
                <a:cs typeface="Times New Roman" panose="02020603050405020304" pitchFamily="18" charset="0"/>
              </a:rPr>
              <a:t>Mozilla</a:t>
            </a:r>
            <a:r>
              <a:rPr lang="lv-LV" sz="1800" dirty="0">
                <a:latin typeface="Times New Roman" panose="02020603050405020304" pitchFamily="18" charset="0"/>
                <a:cs typeface="Times New Roman" panose="02020603050405020304" pitchFamily="18" charset="0"/>
              </a:rPr>
              <a:t> </a:t>
            </a:r>
            <a:r>
              <a:rPr lang="lv-LV" sz="1800" dirty="0" err="1">
                <a:latin typeface="Times New Roman" panose="02020603050405020304" pitchFamily="18" charset="0"/>
                <a:cs typeface="Times New Roman" panose="02020603050405020304" pitchFamily="18" charset="0"/>
              </a:rPr>
              <a:t>Firefox</a:t>
            </a:r>
            <a:r>
              <a:rPr lang="lv-LV" sz="1800" dirty="0">
                <a:latin typeface="Times New Roman" panose="02020603050405020304" pitchFamily="18" charset="0"/>
                <a:cs typeface="Times New Roman" panose="02020603050405020304" pitchFamily="18" charset="0"/>
              </a:rPr>
              <a:t>:</a:t>
            </a:r>
          </a:p>
          <a:p>
            <a:pPr marL="0" indent="0">
              <a:buNone/>
            </a:pPr>
            <a:r>
              <a:rPr lang="lv-LV" sz="1800" dirty="0">
                <a:latin typeface="Times New Roman" panose="02020603050405020304" pitchFamily="18" charset="0"/>
                <a:cs typeface="Times New Roman" panose="02020603050405020304" pitchFamily="18" charset="0"/>
              </a:rPr>
              <a:t> (</a:t>
            </a:r>
            <a:r>
              <a:rPr lang="lv-LV" sz="1800" dirty="0" err="1">
                <a:latin typeface="Times New Roman" panose="02020603050405020304" pitchFamily="18" charset="0"/>
                <a:cs typeface="Times New Roman" panose="02020603050405020304" pitchFamily="18" charset="0"/>
              </a:rPr>
              <a:t>Ctrl+Shift+P</a:t>
            </a:r>
            <a:r>
              <a:rPr lang="lv-LV" sz="1800" dirty="0">
                <a:latin typeface="Times New Roman" panose="02020603050405020304" pitchFamily="18" charset="0"/>
                <a:cs typeface="Times New Roman" panose="02020603050405020304" pitchFamily="18" charset="0"/>
              </a:rPr>
              <a:t>)</a:t>
            </a:r>
          </a:p>
        </p:txBody>
      </p:sp>
      <p:sp>
        <p:nvSpPr>
          <p:cNvPr id="6" name="Title 1">
            <a:extLst>
              <a:ext uri="{FF2B5EF4-FFF2-40B4-BE49-F238E27FC236}">
                <a16:creationId xmlns:a16="http://schemas.microsoft.com/office/drawing/2014/main" id="{29C93FC8-3CF7-B04A-AC16-63C67A14F81A}"/>
              </a:ext>
            </a:extLst>
          </p:cNvPr>
          <p:cNvSpPr>
            <a:spLocks noGrp="1"/>
          </p:cNvSpPr>
          <p:nvPr>
            <p:ph type="title"/>
          </p:nvPr>
        </p:nvSpPr>
        <p:spPr>
          <a:xfrm>
            <a:off x="1817896" y="169254"/>
            <a:ext cx="7886700" cy="1325563"/>
          </a:xfrm>
        </p:spPr>
        <p:txBody>
          <a:bodyPr>
            <a:normAutofit/>
          </a:bodyPr>
          <a:lstStyle/>
          <a:p>
            <a:r>
              <a:rPr lang="lv-LV" sz="2400" b="1" dirty="0">
                <a:latin typeface="Times New Roman" panose="02020603050405020304" pitchFamily="18" charset="0"/>
                <a:cs typeface="Times New Roman" panose="02020603050405020304" pitchFamily="18" charset="0"/>
              </a:rPr>
              <a:t>Inkognito režīms interneta pārlūkā</a:t>
            </a:r>
          </a:p>
        </p:txBody>
      </p:sp>
      <p:pic>
        <p:nvPicPr>
          <p:cNvPr id="1026" name="Picture 2">
            <a:extLst>
              <a:ext uri="{FF2B5EF4-FFF2-40B4-BE49-F238E27FC236}">
                <a16:creationId xmlns:a16="http://schemas.microsoft.com/office/drawing/2014/main" id="{FE230CD0-1F50-F1C1-827F-018FA1E98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1246" y="1447800"/>
            <a:ext cx="2362200" cy="2339915"/>
          </a:xfrm>
          <a:prstGeom prst="rect">
            <a:avLst/>
          </a:prstGeom>
          <a:noFill/>
          <a:effectLst>
            <a:outerShdw blurRad="190500" dist="50800" dir="5400000" algn="ctr"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Incognito mode is active">
            <a:extLst>
              <a:ext uri="{FF2B5EF4-FFF2-40B4-BE49-F238E27FC236}">
                <a16:creationId xmlns:a16="http://schemas.microsoft.com/office/drawing/2014/main" id="{A8942C3E-7A4B-D3B7-00FD-F4C2F5B62F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8227" y="5184406"/>
            <a:ext cx="1145219" cy="968315"/>
          </a:xfrm>
          <a:prstGeom prst="rect">
            <a:avLst/>
          </a:prstGeom>
          <a:noFill/>
          <a:extLst>
            <a:ext uri="{909E8E84-426E-40DD-AFC4-6F175D3DCCD1}">
              <a14:hiddenFill xmlns:a14="http://schemas.microsoft.com/office/drawing/2010/main">
                <a:solidFill>
                  <a:srgbClr val="FFFFFF"/>
                </a:solidFill>
              </a14:hiddenFill>
            </a:ext>
          </a:extLst>
        </p:spPr>
      </p:pic>
      <p:pic>
        <p:nvPicPr>
          <p:cNvPr id="8" name="Attēls 7">
            <a:extLst>
              <a:ext uri="{FF2B5EF4-FFF2-40B4-BE49-F238E27FC236}">
                <a16:creationId xmlns:a16="http://schemas.microsoft.com/office/drawing/2014/main" id="{97C77374-3572-BD30-B03E-3C765AEB0CAA}"/>
              </a:ext>
            </a:extLst>
          </p:cNvPr>
          <p:cNvPicPr>
            <a:picLocks noChangeAspect="1"/>
          </p:cNvPicPr>
          <p:nvPr/>
        </p:nvPicPr>
        <p:blipFill>
          <a:blip r:embed="rId4"/>
          <a:stretch>
            <a:fillRect/>
          </a:stretch>
        </p:blipFill>
        <p:spPr>
          <a:xfrm>
            <a:off x="3048000" y="3812805"/>
            <a:ext cx="2407544" cy="2339916"/>
          </a:xfrm>
          <a:prstGeom prst="rect">
            <a:avLst/>
          </a:prstGeom>
          <a:effectLst>
            <a:outerShdw blurRad="190500" dist="50800" dir="5400000" algn="ctr" rotWithShape="0">
              <a:srgbClr val="000000">
                <a:alpha val="70000"/>
              </a:srgbClr>
            </a:outerShdw>
          </a:effectLst>
        </p:spPr>
      </p:pic>
    </p:spTree>
    <p:extLst>
      <p:ext uri="{BB962C8B-B14F-4D97-AF65-F5344CB8AC3E}">
        <p14:creationId xmlns:p14="http://schemas.microsoft.com/office/powerpoint/2010/main" val="1108846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DF9BF438-6768-8452-853B-DFC50C2EA475}"/>
              </a:ext>
            </a:extLst>
          </p:cNvPr>
          <p:cNvSpPr>
            <a:spLocks noGrp="1"/>
          </p:cNvSpPr>
          <p:nvPr>
            <p:ph idx="1"/>
          </p:nvPr>
        </p:nvSpPr>
        <p:spPr/>
        <p:txBody>
          <a:bodyPr>
            <a:normAutofit/>
          </a:bodyPr>
          <a:lstStyle/>
          <a:p>
            <a:pPr marL="0" indent="0">
              <a:buNone/>
            </a:pPr>
            <a:r>
              <a:rPr lang="lv-LV" sz="1800" dirty="0">
                <a:latin typeface="Times New Roman" panose="02020603050405020304" pitchFamily="18" charset="0"/>
                <a:cs typeface="Times New Roman" panose="02020603050405020304" pitchFamily="18" charset="0"/>
              </a:rPr>
              <a:t>Google </a:t>
            </a:r>
            <a:r>
              <a:rPr lang="lv-LV" sz="1800" dirty="0" err="1">
                <a:latin typeface="Times New Roman" panose="02020603050405020304" pitchFamily="18" charset="0"/>
                <a:cs typeface="Times New Roman" panose="02020603050405020304" pitchFamily="18" charset="0"/>
              </a:rPr>
              <a:t>Chrome</a:t>
            </a:r>
            <a:r>
              <a:rPr lang="lv-LV" sz="1800" dirty="0">
                <a:latin typeface="Times New Roman" panose="02020603050405020304" pitchFamily="18" charset="0"/>
                <a:cs typeface="Times New Roman" panose="02020603050405020304" pitchFamily="18" charset="0"/>
              </a:rPr>
              <a:t>:</a:t>
            </a:r>
          </a:p>
        </p:txBody>
      </p:sp>
      <p:sp>
        <p:nvSpPr>
          <p:cNvPr id="6" name="Title 1">
            <a:extLst>
              <a:ext uri="{FF2B5EF4-FFF2-40B4-BE49-F238E27FC236}">
                <a16:creationId xmlns:a16="http://schemas.microsoft.com/office/drawing/2014/main" id="{F0D94E70-0B6E-9D60-5540-A381DD55DE7C}"/>
              </a:ext>
            </a:extLst>
          </p:cNvPr>
          <p:cNvSpPr>
            <a:spLocks noGrp="1"/>
          </p:cNvSpPr>
          <p:nvPr>
            <p:ph type="title"/>
          </p:nvPr>
        </p:nvSpPr>
        <p:spPr>
          <a:xfrm>
            <a:off x="1876425" y="179780"/>
            <a:ext cx="7344245" cy="1325563"/>
          </a:xfrm>
        </p:spPr>
        <p:txBody>
          <a:bodyPr>
            <a:normAutofit/>
          </a:bodyPr>
          <a:lstStyle/>
          <a:p>
            <a:r>
              <a:rPr lang="lv-LV" sz="2400" b="1" dirty="0">
                <a:latin typeface="Times New Roman" panose="02020603050405020304" pitchFamily="18" charset="0"/>
                <a:cs typeface="Times New Roman" panose="02020603050405020304" pitchFamily="18" charset="0"/>
              </a:rPr>
              <a:t>Vai ir iespējams atslēgt sīkdatnes, izmantojot pārlūkprogrammas iestatījumus?</a:t>
            </a:r>
          </a:p>
        </p:txBody>
      </p:sp>
      <p:pic>
        <p:nvPicPr>
          <p:cNvPr id="10" name="Attēls 9">
            <a:extLst>
              <a:ext uri="{FF2B5EF4-FFF2-40B4-BE49-F238E27FC236}">
                <a16:creationId xmlns:a16="http://schemas.microsoft.com/office/drawing/2014/main" id="{ACC1820C-CB6B-CD01-BA6A-E9DDB542438D}"/>
              </a:ext>
            </a:extLst>
          </p:cNvPr>
          <p:cNvPicPr>
            <a:picLocks noChangeAspect="1"/>
          </p:cNvPicPr>
          <p:nvPr/>
        </p:nvPicPr>
        <p:blipFill>
          <a:blip r:embed="rId3"/>
          <a:stretch>
            <a:fillRect/>
          </a:stretch>
        </p:blipFill>
        <p:spPr>
          <a:xfrm>
            <a:off x="2930961" y="2199184"/>
            <a:ext cx="5530261" cy="3604219"/>
          </a:xfrm>
          <a:prstGeom prst="rect">
            <a:avLst/>
          </a:prstGeom>
          <a:effectLst>
            <a:outerShdw blurRad="190500" dist="50800" dir="5400000" algn="ctr" rotWithShape="0">
              <a:srgbClr val="000000">
                <a:alpha val="70000"/>
              </a:srgbClr>
            </a:outerShdw>
          </a:effectLst>
        </p:spPr>
      </p:pic>
      <p:sp>
        <p:nvSpPr>
          <p:cNvPr id="17" name="Taisnstūris 16">
            <a:extLst>
              <a:ext uri="{FF2B5EF4-FFF2-40B4-BE49-F238E27FC236}">
                <a16:creationId xmlns:a16="http://schemas.microsoft.com/office/drawing/2014/main" id="{2EC97696-23DE-A911-F28A-525ECC30220C}"/>
              </a:ext>
            </a:extLst>
          </p:cNvPr>
          <p:cNvSpPr/>
          <p:nvPr/>
        </p:nvSpPr>
        <p:spPr>
          <a:xfrm>
            <a:off x="4886607" y="3923891"/>
            <a:ext cx="3581871" cy="1879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8" name="Taisnstūris 17">
            <a:extLst>
              <a:ext uri="{FF2B5EF4-FFF2-40B4-BE49-F238E27FC236}">
                <a16:creationId xmlns:a16="http://schemas.microsoft.com/office/drawing/2014/main" id="{57994F33-1C1A-C1C2-6A33-600AE10A66CA}"/>
              </a:ext>
            </a:extLst>
          </p:cNvPr>
          <p:cNvSpPr/>
          <p:nvPr/>
        </p:nvSpPr>
        <p:spPr>
          <a:xfrm>
            <a:off x="5029200" y="2536768"/>
            <a:ext cx="1524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20" name="Attēls 19">
            <a:extLst>
              <a:ext uri="{FF2B5EF4-FFF2-40B4-BE49-F238E27FC236}">
                <a16:creationId xmlns:a16="http://schemas.microsoft.com/office/drawing/2014/main" id="{E4B7B12F-EF68-FE81-2F39-9CA7B817976A}"/>
              </a:ext>
            </a:extLst>
          </p:cNvPr>
          <p:cNvPicPr>
            <a:picLocks noChangeAspect="1"/>
          </p:cNvPicPr>
          <p:nvPr/>
        </p:nvPicPr>
        <p:blipFill>
          <a:blip r:embed="rId4"/>
          <a:stretch>
            <a:fillRect/>
          </a:stretch>
        </p:blipFill>
        <p:spPr>
          <a:xfrm>
            <a:off x="876018" y="2483848"/>
            <a:ext cx="2000815" cy="2815768"/>
          </a:xfrm>
          <a:prstGeom prst="rect">
            <a:avLst/>
          </a:prstGeom>
          <a:effectLst>
            <a:outerShdw blurRad="190500" dist="50800" dir="5400000" algn="ctr" rotWithShape="0">
              <a:srgbClr val="000000">
                <a:alpha val="70000"/>
              </a:srgbClr>
            </a:outerShdw>
          </a:effectLst>
        </p:spPr>
      </p:pic>
      <p:sp>
        <p:nvSpPr>
          <p:cNvPr id="21" name="Ovāls 20">
            <a:extLst>
              <a:ext uri="{FF2B5EF4-FFF2-40B4-BE49-F238E27FC236}">
                <a16:creationId xmlns:a16="http://schemas.microsoft.com/office/drawing/2014/main" id="{F0C538DB-71A5-86B9-DC6C-5E9C37754A13}"/>
              </a:ext>
            </a:extLst>
          </p:cNvPr>
          <p:cNvSpPr/>
          <p:nvPr/>
        </p:nvSpPr>
        <p:spPr>
          <a:xfrm>
            <a:off x="2466505" y="2389811"/>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noFill/>
            </a:endParaRPr>
          </a:p>
        </p:txBody>
      </p:sp>
      <p:sp>
        <p:nvSpPr>
          <p:cNvPr id="22" name="Taisnstūris 21">
            <a:extLst>
              <a:ext uri="{FF2B5EF4-FFF2-40B4-BE49-F238E27FC236}">
                <a16:creationId xmlns:a16="http://schemas.microsoft.com/office/drawing/2014/main" id="{5D6B89D5-6C01-5C15-9668-F7DD2B7E92DA}"/>
              </a:ext>
            </a:extLst>
          </p:cNvPr>
          <p:cNvSpPr/>
          <p:nvPr/>
        </p:nvSpPr>
        <p:spPr>
          <a:xfrm>
            <a:off x="984274" y="4718855"/>
            <a:ext cx="1524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57666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B6A1C6E-BCED-E390-3593-79655DD48AE9}"/>
              </a:ext>
            </a:extLst>
          </p:cNvPr>
          <p:cNvSpPr>
            <a:spLocks noGrp="1"/>
          </p:cNvSpPr>
          <p:nvPr>
            <p:ph type="title"/>
          </p:nvPr>
        </p:nvSpPr>
        <p:spPr>
          <a:xfrm>
            <a:off x="1828800" y="269874"/>
            <a:ext cx="7886700" cy="1325563"/>
          </a:xfrm>
        </p:spPr>
        <p:txBody>
          <a:bodyPr>
            <a:normAutofit/>
          </a:bodyPr>
          <a:lstStyle/>
          <a:p>
            <a:r>
              <a:rPr lang="lv-LV" sz="2400" b="1" dirty="0">
                <a:latin typeface="Times New Roman" panose="02020603050405020304" pitchFamily="18" charset="0"/>
                <a:cs typeface="Times New Roman" panose="02020603050405020304" pitchFamily="18" charset="0"/>
              </a:rPr>
              <a:t>Jautājums</a:t>
            </a:r>
          </a:p>
        </p:txBody>
      </p:sp>
      <p:sp>
        <p:nvSpPr>
          <p:cNvPr id="3" name="Satura vietturis 2">
            <a:extLst>
              <a:ext uri="{FF2B5EF4-FFF2-40B4-BE49-F238E27FC236}">
                <a16:creationId xmlns:a16="http://schemas.microsoft.com/office/drawing/2014/main" id="{8A399D1F-3BF8-8B15-6D9D-33F58C09D14B}"/>
              </a:ext>
            </a:extLst>
          </p:cNvPr>
          <p:cNvSpPr>
            <a:spLocks noGrp="1"/>
          </p:cNvSpPr>
          <p:nvPr>
            <p:ph idx="1"/>
          </p:nvPr>
        </p:nvSpPr>
        <p:spPr/>
        <p:txBody>
          <a:bodyPr>
            <a:normAutofit/>
          </a:bodyPr>
          <a:lstStyle/>
          <a:p>
            <a:pPr marL="0" indent="0" algn="ctr">
              <a:buNone/>
            </a:pPr>
            <a:r>
              <a:rPr lang="lv-LV" sz="1800" b="0" i="0" u="none" strike="noStrike" dirty="0">
                <a:solidFill>
                  <a:srgbClr val="000000"/>
                </a:solidFill>
                <a:effectLst/>
                <a:latin typeface="Times New Roman" panose="02020603050405020304" pitchFamily="18" charset="0"/>
                <a:cs typeface="Times New Roman" panose="02020603050405020304" pitchFamily="18" charset="0"/>
              </a:rPr>
              <a:t>Vai sīkdatņu apstiprinājumos var ielikt spiegu programmas?</a:t>
            </a:r>
            <a:r>
              <a:rPr lang="lv-LV" sz="1800" dirty="0">
                <a:latin typeface="Times New Roman" panose="02020603050405020304" pitchFamily="18" charset="0"/>
                <a:cs typeface="Times New Roman" panose="02020603050405020304" pitchFamily="18" charset="0"/>
              </a:rPr>
              <a:t> </a:t>
            </a:r>
          </a:p>
          <a:p>
            <a:pPr marL="457200" indent="-457200">
              <a:buAutoNum type="arabicPeriod"/>
            </a:pPr>
            <a:endParaRPr lang="lv-LV" sz="1800" dirty="0">
              <a:latin typeface="Times New Roman" panose="02020603050405020304" pitchFamily="18" charset="0"/>
              <a:cs typeface="Times New Roman" panose="02020603050405020304" pitchFamily="18" charset="0"/>
            </a:endParaRPr>
          </a:p>
          <a:p>
            <a:pPr marL="457200" indent="-457200">
              <a:buAutoNum type="arabicPeriod"/>
            </a:pPr>
            <a:endParaRPr lang="lv-LV" dirty="0"/>
          </a:p>
        </p:txBody>
      </p:sp>
      <p:pic>
        <p:nvPicPr>
          <p:cNvPr id="7" name="Attēls 6" descr="Attēls, kurā ir teksts&#10;&#10;Apraksts ģenerēts automātiski">
            <a:extLst>
              <a:ext uri="{FF2B5EF4-FFF2-40B4-BE49-F238E27FC236}">
                <a16:creationId xmlns:a16="http://schemas.microsoft.com/office/drawing/2014/main" id="{319AA613-A46B-55BB-5B2C-3B7D7863C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5100" y="2286000"/>
            <a:ext cx="3733800" cy="3733800"/>
          </a:xfrm>
          <a:prstGeom prst="rect">
            <a:avLst/>
          </a:prstGeom>
        </p:spPr>
      </p:pic>
    </p:spTree>
    <p:extLst>
      <p:ext uri="{BB962C8B-B14F-4D97-AF65-F5344CB8AC3E}">
        <p14:creationId xmlns:p14="http://schemas.microsoft.com/office/powerpoint/2010/main" val="2854361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816529CA-B48D-BCA5-BBCB-06924851286F}"/>
              </a:ext>
            </a:extLst>
          </p:cNvPr>
          <p:cNvSpPr>
            <a:spLocks noGrp="1"/>
          </p:cNvSpPr>
          <p:nvPr>
            <p:ph type="ctrTitle"/>
          </p:nvPr>
        </p:nvSpPr>
        <p:spPr/>
        <p:txBody>
          <a:bodyPr>
            <a:normAutofit/>
          </a:bodyPr>
          <a:lstStyle/>
          <a:p>
            <a:r>
              <a:rPr lang="en-US" sz="2400" b="1" dirty="0" err="1">
                <a:latin typeface="Times New Roman" panose="02020603050405020304" pitchFamily="18" charset="0"/>
                <a:cs typeface="Times New Roman" panose="02020603050405020304" pitchFamily="18" charset="0"/>
              </a:rPr>
              <a:t>Datu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aizsardzības</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speci</a:t>
            </a:r>
            <a:r>
              <a:rPr lang="lv-LV" sz="2400" b="1" dirty="0">
                <a:latin typeface="Times New Roman" panose="02020603050405020304" pitchFamily="18" charset="0"/>
                <a:cs typeface="Times New Roman" panose="02020603050405020304" pitchFamily="18" charset="0"/>
              </a:rPr>
              <a:t>ā</a:t>
            </a:r>
            <a:r>
              <a:rPr lang="en-US" sz="2400" b="1" dirty="0">
                <a:latin typeface="Times New Roman" panose="02020603050405020304" pitchFamily="18" charset="0"/>
                <a:cs typeface="Times New Roman" panose="02020603050405020304" pitchFamily="18" charset="0"/>
              </a:rPr>
              <a:t>list</a:t>
            </a:r>
            <a:r>
              <a:rPr lang="lv-LV" sz="2400" b="1" dirty="0">
                <a:latin typeface="Times New Roman" panose="02020603050405020304" pitchFamily="18" charset="0"/>
                <a:cs typeface="Times New Roman" panose="02020603050405020304" pitchFamily="18" charset="0"/>
              </a:rPr>
              <a:t>s (DAS)</a:t>
            </a:r>
            <a:endParaRPr lang="lv-LV" sz="2400" dirty="0"/>
          </a:p>
        </p:txBody>
      </p:sp>
      <p:sp>
        <p:nvSpPr>
          <p:cNvPr id="3" name="Apakšvirsraksts 2">
            <a:extLst>
              <a:ext uri="{FF2B5EF4-FFF2-40B4-BE49-F238E27FC236}">
                <a16:creationId xmlns:a16="http://schemas.microsoft.com/office/drawing/2014/main" id="{4253EE31-8AE5-119E-6718-645C7CBB4192}"/>
              </a:ext>
            </a:extLst>
          </p:cNvPr>
          <p:cNvSpPr>
            <a:spLocks noGrp="1"/>
          </p:cNvSpPr>
          <p:nvPr>
            <p:ph type="subTitle" idx="1"/>
          </p:nvPr>
        </p:nvSpPr>
        <p:spPr>
          <a:xfrm>
            <a:off x="1143000" y="4105276"/>
            <a:ext cx="6858000" cy="1655762"/>
          </a:xfrm>
        </p:spPr>
        <p:txBody>
          <a:bodyPr/>
          <a:lstStyle/>
          <a:p>
            <a:r>
              <a:rPr lang="lv-LV" altLang="lv-LV" sz="1400" dirty="0">
                <a:solidFill>
                  <a:schemeClr val="tx1"/>
                </a:solidFill>
                <a:latin typeface="Times New Roman" panose="02020603050405020304" pitchFamily="18" charset="0"/>
                <a:cs typeface="Times New Roman" panose="02020603050405020304" pitchFamily="18" charset="0"/>
              </a:rPr>
              <a:t>Datu valsts inspekcijas </a:t>
            </a:r>
          </a:p>
          <a:p>
            <a:r>
              <a:rPr lang="lv-LV" altLang="lv-LV" sz="1400" dirty="0" err="1">
                <a:solidFill>
                  <a:schemeClr val="tx1"/>
                </a:solidFill>
                <a:latin typeface="Times New Roman" panose="02020603050405020304" pitchFamily="18" charset="0"/>
                <a:cs typeface="Times New Roman" panose="02020603050405020304" pitchFamily="18" charset="0"/>
              </a:rPr>
              <a:t>Prevencijas</a:t>
            </a:r>
            <a:r>
              <a:rPr lang="lv-LV" altLang="lv-LV" sz="1400" dirty="0">
                <a:solidFill>
                  <a:schemeClr val="tx1"/>
                </a:solidFill>
                <a:latin typeface="Times New Roman" panose="02020603050405020304" pitchFamily="18" charset="0"/>
                <a:cs typeface="Times New Roman" panose="02020603050405020304" pitchFamily="18" charset="0"/>
              </a:rPr>
              <a:t> nodaļas </a:t>
            </a:r>
          </a:p>
          <a:p>
            <a:r>
              <a:rPr lang="lv-LV" altLang="lv-LV" sz="1400" dirty="0">
                <a:solidFill>
                  <a:schemeClr val="tx1"/>
                </a:solidFill>
                <a:latin typeface="Times New Roman" panose="02020603050405020304" pitchFamily="18" charset="0"/>
                <a:cs typeface="Times New Roman" panose="02020603050405020304" pitchFamily="18" charset="0"/>
              </a:rPr>
              <a:t>juriskonsults Raitis Augustāns</a:t>
            </a:r>
          </a:p>
          <a:p>
            <a:endParaRPr lang="lv-LV" dirty="0"/>
          </a:p>
        </p:txBody>
      </p:sp>
    </p:spTree>
    <p:extLst>
      <p:ext uri="{BB962C8B-B14F-4D97-AF65-F5344CB8AC3E}">
        <p14:creationId xmlns:p14="http://schemas.microsoft.com/office/powerpoint/2010/main" val="261929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D51C-C72D-6D07-FE3C-D6257A8BF2AA}"/>
              </a:ext>
            </a:extLst>
          </p:cNvPr>
          <p:cNvSpPr>
            <a:spLocks noGrp="1"/>
          </p:cNvSpPr>
          <p:nvPr>
            <p:ph type="title"/>
          </p:nvPr>
        </p:nvSpPr>
        <p:spPr>
          <a:xfrm>
            <a:off x="2286000" y="-79759"/>
            <a:ext cx="6222999" cy="1613803"/>
          </a:xfrm>
        </p:spPr>
        <p:txBody>
          <a:bodyPr>
            <a:normAutofit/>
          </a:bodyPr>
          <a:lstStyle/>
          <a:p>
            <a:br>
              <a:rPr lang="lv-LV" sz="2800" b="1" dirty="0">
                <a:latin typeface="Times New Roman" panose="02020603050405020304" pitchFamily="18" charset="0"/>
                <a:cs typeface="Times New Roman" panose="02020603050405020304" pitchFamily="18" charset="0"/>
              </a:rPr>
            </a:br>
            <a:r>
              <a:rPr lang="lv-LV" sz="2400" b="1" dirty="0">
                <a:latin typeface="Times New Roman" panose="02020603050405020304" pitchFamily="18" charset="0"/>
                <a:cs typeface="Times New Roman" panose="02020603050405020304" pitchFamily="18" charset="0"/>
              </a:rPr>
              <a:t>Kas ir Datu aizsardzības speciālists un kāda ir tā loma?</a:t>
            </a:r>
          </a:p>
        </p:txBody>
      </p:sp>
      <p:sp>
        <p:nvSpPr>
          <p:cNvPr id="3" name="Content Placeholder 2">
            <a:extLst>
              <a:ext uri="{FF2B5EF4-FFF2-40B4-BE49-F238E27FC236}">
                <a16:creationId xmlns:a16="http://schemas.microsoft.com/office/drawing/2014/main" id="{B77836DC-1C4E-DA8B-1F88-5D91F0F7232A}"/>
              </a:ext>
            </a:extLst>
          </p:cNvPr>
          <p:cNvSpPr>
            <a:spLocks noGrp="1"/>
          </p:cNvSpPr>
          <p:nvPr>
            <p:ph idx="1"/>
          </p:nvPr>
        </p:nvSpPr>
        <p:spPr>
          <a:xfrm>
            <a:off x="482602" y="2194486"/>
            <a:ext cx="3006288" cy="3295487"/>
          </a:xfrm>
        </p:spPr>
        <p:txBody>
          <a:bodyPr>
            <a:normAutofit/>
          </a:bodyPr>
          <a:lstStyle/>
          <a:p>
            <a:r>
              <a:rPr lang="lv-LV" sz="1800" dirty="0">
                <a:latin typeface="Times New Roman" panose="02020603050405020304" pitchFamily="18" charset="0"/>
                <a:cs typeface="Times New Roman" panose="02020603050405020304" pitchFamily="18" charset="0"/>
              </a:rPr>
              <a:t>Persona ar speciālām zināšanām datu aizsardzības tiesību un praktiskas datu aizsardzības piemērošanā;</a:t>
            </a:r>
          </a:p>
          <a:p>
            <a:r>
              <a:rPr lang="lv-LV" sz="1800" dirty="0">
                <a:latin typeface="Times New Roman" panose="02020603050405020304" pitchFamily="18" charset="0"/>
                <a:cs typeface="Times New Roman" panose="02020603050405020304" pitchFamily="18" charset="0"/>
              </a:rPr>
              <a:t>Palīgs lēmumu pieņemšanā jautājumos, kas saistīti ar personas datu apstrādi un aizsardzību;</a:t>
            </a:r>
          </a:p>
          <a:p>
            <a:r>
              <a:rPr lang="lv-LV" sz="1800" dirty="0">
                <a:latin typeface="Times New Roman" panose="02020603050405020304" pitchFamily="18" charset="0"/>
                <a:cs typeface="Times New Roman" panose="02020603050405020304" pitchFamily="18" charset="0"/>
              </a:rPr>
              <a:t>Līdzeklis, kā uzņēmējam parādīt rūpes par personas datu aizsardzību.</a:t>
            </a:r>
          </a:p>
          <a:p>
            <a:pPr marL="0" indent="0">
              <a:buNone/>
            </a:pPr>
            <a:endParaRPr lang="lv-LV" sz="15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4E7AF9E-2DDA-A6D2-09E3-C4287610AD60}"/>
              </a:ext>
            </a:extLst>
          </p:cNvPr>
          <p:cNvPicPr>
            <a:picLocks noChangeAspect="1"/>
          </p:cNvPicPr>
          <p:nvPr/>
        </p:nvPicPr>
        <p:blipFill>
          <a:blip r:embed="rId3"/>
          <a:stretch>
            <a:fillRect/>
          </a:stretch>
        </p:blipFill>
        <p:spPr>
          <a:xfrm>
            <a:off x="3971490" y="2358736"/>
            <a:ext cx="4689909" cy="2942918"/>
          </a:xfrm>
          <a:prstGeom prst="rect">
            <a:avLst/>
          </a:prstGeom>
        </p:spPr>
      </p:pic>
    </p:spTree>
    <p:extLst>
      <p:ext uri="{BB962C8B-B14F-4D97-AF65-F5344CB8AC3E}">
        <p14:creationId xmlns:p14="http://schemas.microsoft.com/office/powerpoint/2010/main" val="1542494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8A30121-FFC1-4259-8201-49B8CFE7F8DC}"/>
              </a:ext>
            </a:extLst>
          </p:cNvPr>
          <p:cNvSpPr>
            <a:spLocks noGrp="1"/>
          </p:cNvSpPr>
          <p:nvPr>
            <p:ph type="title"/>
          </p:nvPr>
        </p:nvSpPr>
        <p:spPr>
          <a:xfrm>
            <a:off x="350041" y="1297392"/>
            <a:ext cx="2401025" cy="2540623"/>
          </a:xfrm>
        </p:spPr>
        <p:txBody>
          <a:bodyPr anchor="b">
            <a:normAutofit/>
          </a:bodyPr>
          <a:lstStyle/>
          <a:p>
            <a:pPr algn="r"/>
            <a:r>
              <a:rPr lang="lv-LV" sz="3000" b="1" dirty="0">
                <a:solidFill>
                  <a:srgbClr val="FFFFFF"/>
                </a:solidFill>
                <a:latin typeface="Times New Roman" panose="02020603050405020304" pitchFamily="18" charset="0"/>
                <a:cs typeface="Times New Roman" panose="02020603050405020304" pitchFamily="18" charset="0"/>
              </a:rPr>
              <a:t>Norīkošana</a:t>
            </a:r>
          </a:p>
        </p:txBody>
      </p:sp>
      <p:sp>
        <p:nvSpPr>
          <p:cNvPr id="66" name="Satura vietturis 2">
            <a:extLst>
              <a:ext uri="{FF2B5EF4-FFF2-40B4-BE49-F238E27FC236}">
                <a16:creationId xmlns:a16="http://schemas.microsoft.com/office/drawing/2014/main" id="{A4FFDF5F-8928-45FD-88E4-2E35A0DDFB08}"/>
              </a:ext>
            </a:extLst>
          </p:cNvPr>
          <p:cNvSpPr>
            <a:spLocks noGrp="1"/>
          </p:cNvSpPr>
          <p:nvPr>
            <p:ph idx="1"/>
          </p:nvPr>
        </p:nvSpPr>
        <p:spPr>
          <a:xfrm>
            <a:off x="1371600" y="1344361"/>
            <a:ext cx="7152605" cy="4159535"/>
          </a:xfrm>
        </p:spPr>
        <p:txBody>
          <a:bodyPr anchor="ctr">
            <a:normAutofit/>
          </a:bodyPr>
          <a:lstStyle/>
          <a:p>
            <a:r>
              <a:rPr lang="lv-LV" sz="1800" dirty="0">
                <a:latin typeface="Times New Roman" panose="02020603050405020304" pitchFamily="18" charset="0"/>
                <a:cs typeface="Times New Roman" panose="02020603050405020304" pitchFamily="18" charset="0"/>
              </a:rPr>
              <a:t>Obligāti jānorīko, ja:</a:t>
            </a:r>
          </a:p>
          <a:p>
            <a:pPr>
              <a:buFontTx/>
              <a:buChar char="-"/>
            </a:pPr>
            <a:r>
              <a:rPr lang="lv-LV" sz="1800" dirty="0">
                <a:latin typeface="Times New Roman" panose="02020603050405020304" pitchFamily="18" charset="0"/>
                <a:cs typeface="Times New Roman" panose="02020603050405020304" pitchFamily="18" charset="0"/>
              </a:rPr>
              <a:t>apstrādi veic publiska iestāde vai struktūra, izņemot tiesas, tām pildot savus uzdevumus;</a:t>
            </a:r>
          </a:p>
          <a:p>
            <a:pPr>
              <a:buFontTx/>
              <a:buChar char="-"/>
            </a:pPr>
            <a:r>
              <a:rPr lang="lv-LV" sz="1800" dirty="0">
                <a:latin typeface="Times New Roman" panose="02020603050405020304" pitchFamily="18" charset="0"/>
                <a:cs typeface="Times New Roman" panose="02020603050405020304" pitchFamily="18" charset="0"/>
              </a:rPr>
              <a:t>pārziņa vai apstrādātāja pamatdarbība sastāv no apstrādes darbībām, kurām to būtības, apmēra un/vai nolūku dēļ nepieciešama regulāra un sistemātiska datu subjektu novērošana plašā mērogā;</a:t>
            </a:r>
          </a:p>
          <a:p>
            <a:pPr>
              <a:buFontTx/>
              <a:buChar char="-"/>
            </a:pPr>
            <a:r>
              <a:rPr lang="lv-LV" sz="1800" dirty="0">
                <a:latin typeface="Times New Roman" panose="02020603050405020304" pitchFamily="18" charset="0"/>
                <a:cs typeface="Times New Roman" panose="02020603050405020304" pitchFamily="18" charset="0"/>
              </a:rPr>
              <a:t>pārziņa vai apstrādātāja pamatdarbības ietver īpašo kategoriju datu saskaņā ar 9. pantu un 10. pantā minēto personas datu par sodāmību un pārkāpumiem apstrādi plašā mērogā.</a:t>
            </a:r>
          </a:p>
          <a:p>
            <a:r>
              <a:rPr lang="lv-LV" sz="1800" dirty="0">
                <a:latin typeface="Times New Roman" panose="02020603050405020304" pitchFamily="18" charset="0"/>
                <a:cs typeface="Times New Roman" panose="02020603050405020304" pitchFamily="18" charset="0"/>
              </a:rPr>
              <a:t>Datu aizsardzības speciālistu iespējams norīkot citos gadījumos.</a:t>
            </a:r>
          </a:p>
        </p:txBody>
      </p:sp>
      <p:sp>
        <p:nvSpPr>
          <p:cNvPr id="4" name="TextBox 3">
            <a:extLst>
              <a:ext uri="{FF2B5EF4-FFF2-40B4-BE49-F238E27FC236}">
                <a16:creationId xmlns:a16="http://schemas.microsoft.com/office/drawing/2014/main" id="{9676E035-550D-5307-5C84-4B088D176B82}"/>
              </a:ext>
            </a:extLst>
          </p:cNvPr>
          <p:cNvSpPr txBox="1"/>
          <p:nvPr/>
        </p:nvSpPr>
        <p:spPr>
          <a:xfrm>
            <a:off x="2286000" y="762000"/>
            <a:ext cx="4876800" cy="523220"/>
          </a:xfrm>
          <a:prstGeom prst="rect">
            <a:avLst/>
          </a:prstGeom>
          <a:noFill/>
        </p:spPr>
        <p:txBody>
          <a:bodyPr wrap="square">
            <a:spAutoFit/>
          </a:bodyPr>
          <a:lstStyle/>
          <a:p>
            <a:r>
              <a:rPr lang="lv-LV" sz="2800" b="1" dirty="0">
                <a:latin typeface="Times New Roman" panose="02020603050405020304" pitchFamily="18" charset="0"/>
                <a:cs typeface="Times New Roman" panose="02020603050405020304" pitchFamily="18" charset="0"/>
              </a:rPr>
              <a:t>Norīkošana</a:t>
            </a:r>
            <a:endParaRPr lang="lv-LV" sz="2400" dirty="0"/>
          </a:p>
        </p:txBody>
      </p:sp>
    </p:spTree>
    <p:extLst>
      <p:ext uri="{BB962C8B-B14F-4D97-AF65-F5344CB8AC3E}">
        <p14:creationId xmlns:p14="http://schemas.microsoft.com/office/powerpoint/2010/main" val="1361547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29B8-791D-32B0-B96E-54EC6E35EC70}"/>
              </a:ext>
            </a:extLst>
          </p:cNvPr>
          <p:cNvSpPr>
            <a:spLocks noGrp="1"/>
          </p:cNvSpPr>
          <p:nvPr>
            <p:ph type="title"/>
          </p:nvPr>
        </p:nvSpPr>
        <p:spPr>
          <a:xfrm>
            <a:off x="350041" y="1297392"/>
            <a:ext cx="2401025" cy="2540623"/>
          </a:xfrm>
        </p:spPr>
        <p:txBody>
          <a:bodyPr anchor="b">
            <a:normAutofit/>
          </a:bodyPr>
          <a:lstStyle/>
          <a:p>
            <a:pPr algn="r"/>
            <a:r>
              <a:rPr lang="lv-LV" sz="3000" b="1">
                <a:solidFill>
                  <a:srgbClr val="FFFFFF"/>
                </a:solidFill>
                <a:latin typeface="Times New Roman" panose="02020603050405020304" pitchFamily="18" charset="0"/>
                <a:cs typeface="Times New Roman" panose="02020603050405020304" pitchFamily="18" charset="0"/>
              </a:rPr>
              <a:t>Norīkošana</a:t>
            </a:r>
          </a:p>
        </p:txBody>
      </p:sp>
      <p:sp>
        <p:nvSpPr>
          <p:cNvPr id="37" name="Content Placeholder 2">
            <a:extLst>
              <a:ext uri="{FF2B5EF4-FFF2-40B4-BE49-F238E27FC236}">
                <a16:creationId xmlns:a16="http://schemas.microsoft.com/office/drawing/2014/main" id="{73FB2A44-5D87-F6BD-09DF-C9AC49702BD2}"/>
              </a:ext>
            </a:extLst>
          </p:cNvPr>
          <p:cNvSpPr>
            <a:spLocks noGrp="1"/>
          </p:cNvSpPr>
          <p:nvPr>
            <p:ph idx="1"/>
          </p:nvPr>
        </p:nvSpPr>
        <p:spPr>
          <a:xfrm>
            <a:off x="609600" y="1344362"/>
            <a:ext cx="7914605" cy="2806274"/>
          </a:xfrm>
        </p:spPr>
        <p:txBody>
          <a:bodyPr anchor="ctr">
            <a:normAutofit/>
          </a:bodyPr>
          <a:lstStyle/>
          <a:p>
            <a:r>
              <a:rPr lang="lv-LV" sz="1800" dirty="0">
                <a:latin typeface="Times New Roman" panose="02020603050405020304" pitchFamily="18" charset="0"/>
                <a:cs typeface="Times New Roman" panose="02020603050405020304" pitchFamily="18" charset="0"/>
              </a:rPr>
              <a:t>Viegli pieejams;</a:t>
            </a:r>
          </a:p>
          <a:p>
            <a:pPr marL="0" indent="0">
              <a:buNone/>
            </a:pPr>
            <a:endParaRPr lang="lv-LV" sz="1800" dirty="0">
              <a:latin typeface="Times New Roman" panose="02020603050405020304" pitchFamily="18" charset="0"/>
              <a:cs typeface="Times New Roman" panose="02020603050405020304" pitchFamily="18" charset="0"/>
            </a:endParaRPr>
          </a:p>
          <a:p>
            <a:r>
              <a:rPr lang="lv-LV" sz="1800" dirty="0">
                <a:latin typeface="Times New Roman" panose="02020603050405020304" pitchFamily="18" charset="0"/>
                <a:cs typeface="Times New Roman" panose="02020603050405020304" pitchFamily="18" charset="0"/>
              </a:rPr>
              <a:t>Zināšanu līmenis un prasmes;</a:t>
            </a:r>
          </a:p>
          <a:p>
            <a:pPr marL="0" indent="0">
              <a:buNone/>
            </a:pPr>
            <a:endParaRPr lang="lv-LV" sz="1800" dirty="0">
              <a:latin typeface="Times New Roman" panose="02020603050405020304" pitchFamily="18" charset="0"/>
              <a:cs typeface="Times New Roman" panose="02020603050405020304" pitchFamily="18" charset="0"/>
            </a:endParaRPr>
          </a:p>
          <a:p>
            <a:r>
              <a:rPr lang="lv-LV" sz="1800" dirty="0">
                <a:latin typeface="Times New Roman" panose="02020603050405020304" pitchFamily="18" charset="0"/>
                <a:cs typeface="Times New Roman" panose="02020603050405020304" pitchFamily="18" charset="0"/>
              </a:rPr>
              <a:t>Kontaktinformācijas publicēšana un paziņošana.</a:t>
            </a:r>
          </a:p>
        </p:txBody>
      </p:sp>
      <p:pic>
        <p:nvPicPr>
          <p:cNvPr id="8" name="Picture 7">
            <a:extLst>
              <a:ext uri="{FF2B5EF4-FFF2-40B4-BE49-F238E27FC236}">
                <a16:creationId xmlns:a16="http://schemas.microsoft.com/office/drawing/2014/main" id="{6C31B8C8-088D-95F0-1362-2B3F6C7B7063}"/>
              </a:ext>
            </a:extLst>
          </p:cNvPr>
          <p:cNvPicPr>
            <a:picLocks noChangeAspect="1"/>
          </p:cNvPicPr>
          <p:nvPr/>
        </p:nvPicPr>
        <p:blipFill>
          <a:blip r:embed="rId2"/>
          <a:stretch>
            <a:fillRect/>
          </a:stretch>
        </p:blipFill>
        <p:spPr>
          <a:xfrm>
            <a:off x="3581400" y="3600731"/>
            <a:ext cx="5257800" cy="3164177"/>
          </a:xfrm>
          <a:prstGeom prst="rect">
            <a:avLst/>
          </a:prstGeom>
        </p:spPr>
      </p:pic>
      <p:sp>
        <p:nvSpPr>
          <p:cNvPr id="3" name="TextBox 2">
            <a:extLst>
              <a:ext uri="{FF2B5EF4-FFF2-40B4-BE49-F238E27FC236}">
                <a16:creationId xmlns:a16="http://schemas.microsoft.com/office/drawing/2014/main" id="{1E49F58D-FA51-71BB-96AE-FEE95FC6B2F2}"/>
              </a:ext>
            </a:extLst>
          </p:cNvPr>
          <p:cNvSpPr txBox="1"/>
          <p:nvPr/>
        </p:nvSpPr>
        <p:spPr>
          <a:xfrm>
            <a:off x="2286000" y="762000"/>
            <a:ext cx="4876800" cy="523220"/>
          </a:xfrm>
          <a:prstGeom prst="rect">
            <a:avLst/>
          </a:prstGeom>
          <a:noFill/>
        </p:spPr>
        <p:txBody>
          <a:bodyPr wrap="square">
            <a:spAutoFit/>
          </a:bodyPr>
          <a:lstStyle/>
          <a:p>
            <a:r>
              <a:rPr lang="lv-LV" sz="2800" b="1" dirty="0">
                <a:latin typeface="Times New Roman" panose="02020603050405020304" pitchFamily="18" charset="0"/>
                <a:cs typeface="Times New Roman" panose="02020603050405020304" pitchFamily="18" charset="0"/>
              </a:rPr>
              <a:t>Norīkošana</a:t>
            </a:r>
            <a:endParaRPr lang="lv-LV" sz="2400" dirty="0"/>
          </a:p>
        </p:txBody>
      </p:sp>
    </p:spTree>
    <p:extLst>
      <p:ext uri="{BB962C8B-B14F-4D97-AF65-F5344CB8AC3E}">
        <p14:creationId xmlns:p14="http://schemas.microsoft.com/office/powerpoint/2010/main" val="953625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557B-0445-5F07-B53F-F936C5D0B8D2}"/>
              </a:ext>
            </a:extLst>
          </p:cNvPr>
          <p:cNvSpPr>
            <a:spLocks noGrp="1"/>
          </p:cNvSpPr>
          <p:nvPr>
            <p:ph type="title"/>
          </p:nvPr>
        </p:nvSpPr>
        <p:spPr>
          <a:xfrm>
            <a:off x="457200" y="1325776"/>
            <a:ext cx="2401025" cy="2540623"/>
          </a:xfrm>
        </p:spPr>
        <p:txBody>
          <a:bodyPr anchor="b">
            <a:normAutofit/>
          </a:bodyPr>
          <a:lstStyle/>
          <a:p>
            <a:r>
              <a:rPr lang="lv-LV" sz="2400" b="1" dirty="0">
                <a:latin typeface="Times New Roman" panose="02020603050405020304" pitchFamily="18" charset="0"/>
                <a:cs typeface="Times New Roman" panose="02020603050405020304" pitchFamily="18" charset="0"/>
              </a:rPr>
              <a:t>Datu aizsardzības speciālista (DAS) statuss</a:t>
            </a:r>
          </a:p>
        </p:txBody>
      </p:sp>
      <p:sp>
        <p:nvSpPr>
          <p:cNvPr id="3" name="Content Placeholder 2">
            <a:extLst>
              <a:ext uri="{FF2B5EF4-FFF2-40B4-BE49-F238E27FC236}">
                <a16:creationId xmlns:a16="http://schemas.microsoft.com/office/drawing/2014/main" id="{BA5035BC-784F-0165-60E6-286141507395}"/>
              </a:ext>
            </a:extLst>
          </p:cNvPr>
          <p:cNvSpPr>
            <a:spLocks noGrp="1"/>
          </p:cNvSpPr>
          <p:nvPr>
            <p:ph idx="1"/>
          </p:nvPr>
        </p:nvSpPr>
        <p:spPr>
          <a:xfrm>
            <a:off x="3607695" y="1344361"/>
            <a:ext cx="4916510" cy="4159535"/>
          </a:xfrm>
        </p:spPr>
        <p:txBody>
          <a:bodyPr anchor="ctr">
            <a:normAutofit/>
          </a:bodyPr>
          <a:lstStyle/>
          <a:p>
            <a:r>
              <a:rPr lang="lv-LV" sz="1800" dirty="0">
                <a:latin typeface="Times New Roman" panose="02020603050405020304" pitchFamily="18" charset="0"/>
                <a:cs typeface="Times New Roman" panose="02020603050405020304" pitchFamily="18" charset="0"/>
              </a:rPr>
              <a:t>Tiek iesaistīts visos jautājumos saistībā ar personas datu aizsardzību;</a:t>
            </a:r>
          </a:p>
          <a:p>
            <a:r>
              <a:rPr lang="lv-LV" sz="1800" dirty="0">
                <a:latin typeface="Times New Roman" panose="02020603050405020304" pitchFamily="18" charset="0"/>
                <a:cs typeface="Times New Roman" panose="02020603050405020304" pitchFamily="18" charset="0"/>
              </a:rPr>
              <a:t>Tiek nodrošināti nepieciešamie resursi;</a:t>
            </a:r>
          </a:p>
          <a:p>
            <a:r>
              <a:rPr lang="lv-LV" sz="1800" dirty="0">
                <a:latin typeface="Times New Roman" panose="02020603050405020304" pitchFamily="18" charset="0"/>
                <a:cs typeface="Times New Roman" panose="02020603050405020304" pitchFamily="18" charset="0"/>
              </a:rPr>
              <a:t>Tiek nodrošināta piekļuve personas datiem un apstrādes darbībām, un lai viņš uzturētu speciālās zināšanas;</a:t>
            </a:r>
          </a:p>
          <a:p>
            <a:r>
              <a:rPr lang="lv-LV" sz="1800" dirty="0">
                <a:latin typeface="Times New Roman" panose="02020603050405020304" pitchFamily="18" charset="0"/>
                <a:cs typeface="Times New Roman" panose="02020603050405020304" pitchFamily="18" charset="0"/>
              </a:rPr>
              <a:t>Viegli sazināties;</a:t>
            </a:r>
          </a:p>
          <a:p>
            <a:r>
              <a:rPr lang="lv-LV" sz="1800" dirty="0">
                <a:latin typeface="Times New Roman" panose="02020603050405020304" pitchFamily="18" charset="0"/>
                <a:cs typeface="Times New Roman" panose="02020603050405020304" pitchFamily="18" charset="0"/>
              </a:rPr>
              <a:t>Nesaņem nekādus norādījumus attiecībā uz minēto uzdevumu veikšanu;</a:t>
            </a:r>
          </a:p>
          <a:p>
            <a:r>
              <a:rPr lang="lv-LV" sz="1800" dirty="0">
                <a:latin typeface="Times New Roman" panose="02020603050405020304" pitchFamily="18" charset="0"/>
                <a:cs typeface="Times New Roman" panose="02020603050405020304" pitchFamily="18" charset="0"/>
              </a:rPr>
              <a:t>Slepenības vai konfidencialitātes ievērošana saistībā ar viņa uzdevumu pildīšanu.</a:t>
            </a:r>
          </a:p>
        </p:txBody>
      </p:sp>
    </p:spTree>
    <p:extLst>
      <p:ext uri="{BB962C8B-B14F-4D97-AF65-F5344CB8AC3E}">
        <p14:creationId xmlns:p14="http://schemas.microsoft.com/office/powerpoint/2010/main" val="3191789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a:extLst>
              <a:ext uri="{FF2B5EF4-FFF2-40B4-BE49-F238E27FC236}">
                <a16:creationId xmlns:a16="http://schemas.microsoft.com/office/drawing/2014/main" id="{F766CF38-B230-D9C5-AA24-1636966D9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429000"/>
            <a:ext cx="4686300" cy="3124200"/>
          </a:xfrm>
          <a:prstGeom prst="rect">
            <a:avLst/>
          </a:prstGeom>
        </p:spPr>
      </p:pic>
      <p:sp>
        <p:nvSpPr>
          <p:cNvPr id="12290" name="Virsraksts 1">
            <a:extLst>
              <a:ext uri="{FF2B5EF4-FFF2-40B4-BE49-F238E27FC236}">
                <a16:creationId xmlns:a16="http://schemas.microsoft.com/office/drawing/2014/main" id="{EE85DDB5-8C6E-E9AA-10DD-8A46D5D7C2E0}"/>
              </a:ext>
            </a:extLst>
          </p:cNvPr>
          <p:cNvSpPr>
            <a:spLocks noGrp="1"/>
          </p:cNvSpPr>
          <p:nvPr>
            <p:ph type="title"/>
          </p:nvPr>
        </p:nvSpPr>
        <p:spPr>
          <a:xfrm>
            <a:off x="2133600" y="381000"/>
            <a:ext cx="6381750" cy="1184275"/>
          </a:xfrm>
        </p:spPr>
        <p:txBody>
          <a:bodyPr>
            <a:normAutofit/>
          </a:bodyPr>
          <a:lstStyle/>
          <a:p>
            <a:r>
              <a:rPr lang="lv-LV" altLang="lv-LV" sz="2400" b="1" dirty="0">
                <a:latin typeface="Times New Roman" panose="02020603050405020304" pitchFamily="18" charset="0"/>
                <a:cs typeface="Times New Roman" panose="02020603050405020304" pitchFamily="18" charset="0"/>
              </a:rPr>
              <a:t>Personas datu aizsardzības normatīvais ietvars</a:t>
            </a:r>
            <a:endParaRPr lang="lv-LV" altLang="en-US"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A7535F0C-88ED-CCF5-77B9-6E2782323BC3}"/>
              </a:ext>
            </a:extLst>
          </p:cNvPr>
          <p:cNvSpPr>
            <a:spLocks noGrp="1"/>
          </p:cNvSpPr>
          <p:nvPr>
            <p:ph idx="1"/>
          </p:nvPr>
        </p:nvSpPr>
        <p:spPr>
          <a:xfrm>
            <a:off x="628650" y="2133600"/>
            <a:ext cx="7886700" cy="4114800"/>
          </a:xfrm>
        </p:spPr>
        <p:txBody>
          <a:bodyPr/>
          <a:lstStyle/>
          <a:p>
            <a:pPr algn="just">
              <a:defRPr/>
            </a:pPr>
            <a:r>
              <a:rPr lang="lv-LV" altLang="lv-LV" sz="1800" dirty="0">
                <a:latin typeface="Times New Roman" panose="02020603050405020304" pitchFamily="18" charset="0"/>
                <a:cs typeface="Times New Roman" panose="02020603050405020304" pitchFamily="18" charset="0"/>
              </a:rPr>
              <a:t>Eiropas Parlamenta un Padomes Regula (ES) 2016/679 par fizisko personu aizsardzību attiecībā uz personas datu apstrādi un šādu datu brīvu apriti un ar ko atceļ Direktīvu 95/46/EK (Vispārīgā datu aizsardzības regula).</a:t>
            </a:r>
          </a:p>
          <a:p>
            <a:pPr algn="just">
              <a:defRPr/>
            </a:pPr>
            <a:r>
              <a:rPr lang="lv-LV" altLang="lv-LV" sz="1800" dirty="0">
                <a:latin typeface="Times New Roman" panose="02020603050405020304" pitchFamily="18" charset="0"/>
                <a:cs typeface="Times New Roman" panose="02020603050405020304" pitchFamily="18" charset="0"/>
              </a:rPr>
              <a:t>Eiropas Parlamenta un Padomes 2002.gada 12.jūlija direktīva 2002/58/EK par personas datu apstrādi un privātās dzīves aizsardzību elektronisko komunikāciju nozarē (direktīva par privāto dzīvi un elektronisko komunikāciju) </a:t>
            </a:r>
            <a:r>
              <a:rPr lang="lv-LV" altLang="lv-LV" sz="1800" b="1" dirty="0">
                <a:latin typeface="Times New Roman" panose="02020603050405020304" pitchFamily="18" charset="0"/>
                <a:cs typeface="Times New Roman" panose="02020603050405020304" pitchFamily="18" charset="0"/>
                <a:sym typeface="Wingdings" panose="05000000000000000000" pitchFamily="2" charset="2"/>
              </a:rPr>
              <a:t></a:t>
            </a:r>
            <a:r>
              <a:rPr lang="lv-LV" altLang="lv-LV" sz="1800" dirty="0">
                <a:latin typeface="Times New Roman" panose="02020603050405020304" pitchFamily="18" charset="0"/>
                <a:cs typeface="Times New Roman" panose="02020603050405020304" pitchFamily="18" charset="0"/>
                <a:sym typeface="Wingdings" panose="05000000000000000000" pitchFamily="2" charset="2"/>
              </a:rPr>
              <a:t> </a:t>
            </a:r>
            <a:r>
              <a:rPr lang="lv-LV" altLang="lv-LV" sz="1800" dirty="0">
                <a:latin typeface="Times New Roman" panose="02020603050405020304" pitchFamily="18" charset="0"/>
                <a:cs typeface="Times New Roman" panose="02020603050405020304" pitchFamily="18" charset="0"/>
              </a:rPr>
              <a:t>Informācijas sabiedrības pakalpojumu likums.</a:t>
            </a:r>
          </a:p>
          <a:p>
            <a:pPr algn="just">
              <a:defRPr/>
            </a:pPr>
            <a:r>
              <a:rPr lang="lv-LV" altLang="lv-LV" sz="1800" dirty="0">
                <a:latin typeface="Times New Roman" panose="02020603050405020304" pitchFamily="18" charset="0"/>
                <a:cs typeface="Times New Roman" panose="02020603050405020304" pitchFamily="18" charset="0"/>
              </a:rPr>
              <a:t>Normatīvo aktu mijiedarbība.</a:t>
            </a:r>
          </a:p>
          <a:p>
            <a:pPr marL="0" indent="0" algn="just">
              <a:buFont typeface="Arial" panose="020B0604020202020204" pitchFamily="34" charset="0"/>
              <a:buNone/>
              <a:defRPr/>
            </a:pPr>
            <a:endParaRPr lang="lv-LV" altLang="lv-LV" sz="2400" dirty="0">
              <a:latin typeface="Times New Roman" panose="02020603050405020304" pitchFamily="18" charset="0"/>
              <a:cs typeface="Times New Roman" panose="02020603050405020304" pitchFamily="18" charset="0"/>
            </a:endParaRPr>
          </a:p>
          <a:p>
            <a:pPr>
              <a:defRPr/>
            </a:pPr>
            <a:endParaRPr lang="lv-LV" altLang="lv-LV" sz="2400" dirty="0">
              <a:latin typeface="Times New Roman" panose="02020603050405020304" pitchFamily="18" charset="0"/>
              <a:cs typeface="Times New Roman" panose="02020603050405020304" pitchFamily="18" charset="0"/>
            </a:endParaRPr>
          </a:p>
          <a:p>
            <a:pPr>
              <a:defRPr/>
            </a:pPr>
            <a:endParaRPr lang="lv-LV"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DADA7A-09B5-618C-23D2-D8796D19BF39}"/>
              </a:ext>
            </a:extLst>
          </p:cNvPr>
          <p:cNvPicPr>
            <a:picLocks noChangeAspect="1"/>
          </p:cNvPicPr>
          <p:nvPr/>
        </p:nvPicPr>
        <p:blipFill>
          <a:blip r:embed="rId3"/>
          <a:stretch>
            <a:fillRect/>
          </a:stretch>
        </p:blipFill>
        <p:spPr>
          <a:xfrm>
            <a:off x="4572000" y="1892890"/>
            <a:ext cx="4267200" cy="4270220"/>
          </a:xfrm>
          <a:prstGeom prst="rect">
            <a:avLst/>
          </a:prstGeom>
        </p:spPr>
      </p:pic>
      <p:sp>
        <p:nvSpPr>
          <p:cNvPr id="2" name="Title 1"/>
          <p:cNvSpPr>
            <a:spLocks noGrp="1"/>
          </p:cNvSpPr>
          <p:nvPr>
            <p:ph type="title"/>
          </p:nvPr>
        </p:nvSpPr>
        <p:spPr>
          <a:xfrm>
            <a:off x="1975367" y="-206986"/>
            <a:ext cx="5193265" cy="2333231"/>
          </a:xfrm>
        </p:spPr>
        <p:txBody>
          <a:bodyPr>
            <a:normAutofit/>
          </a:bodyPr>
          <a:lstStyle/>
          <a:p>
            <a:r>
              <a:rPr lang="lv-LV" sz="2400" b="1" dirty="0">
                <a:latin typeface="Times New Roman" panose="02020603050405020304" pitchFamily="18" charset="0"/>
                <a:cs typeface="Times New Roman" panose="02020603050405020304" pitchFamily="18" charset="0"/>
              </a:rPr>
              <a:t>Datu aizsardzības speciālista statuss</a:t>
            </a:r>
          </a:p>
        </p:txBody>
      </p:sp>
      <p:sp>
        <p:nvSpPr>
          <p:cNvPr id="3" name="Content Placeholder 2"/>
          <p:cNvSpPr>
            <a:spLocks noGrp="1"/>
          </p:cNvSpPr>
          <p:nvPr>
            <p:ph idx="1"/>
          </p:nvPr>
        </p:nvSpPr>
        <p:spPr>
          <a:xfrm>
            <a:off x="1156010" y="1725150"/>
            <a:ext cx="3429000" cy="3407699"/>
          </a:xfrm>
        </p:spPr>
        <p:txBody>
          <a:bodyPr anchor="ctr">
            <a:normAutofit fontScale="92500" lnSpcReduction="20000"/>
          </a:bodyPr>
          <a:lstStyle/>
          <a:p>
            <a:endParaRPr lang="lv-LV" sz="1800" dirty="0">
              <a:latin typeface="Times New Roman" panose="02020603050405020304" pitchFamily="18" charset="0"/>
              <a:cs typeface="Times New Roman" panose="02020603050405020304" pitchFamily="18" charset="0"/>
            </a:endParaRPr>
          </a:p>
          <a:p>
            <a:endParaRPr lang="lv-LV" sz="1800" dirty="0">
              <a:latin typeface="Times New Roman" panose="02020603050405020304" pitchFamily="18" charset="0"/>
              <a:cs typeface="Times New Roman" panose="02020603050405020304" pitchFamily="18" charset="0"/>
            </a:endParaRPr>
          </a:p>
          <a:p>
            <a:r>
              <a:rPr lang="lv-LV" sz="1900" dirty="0">
                <a:latin typeface="Times New Roman" panose="02020603050405020304" pitchFamily="18" charset="0"/>
                <a:cs typeface="Times New Roman" panose="02020603050405020304" pitchFamily="18" charset="0"/>
              </a:rPr>
              <a:t>Tieši atbildīgs pārziņa un augstākās vadības priekšā;</a:t>
            </a:r>
          </a:p>
          <a:p>
            <a:endParaRPr lang="lv-LV" sz="1900" dirty="0">
              <a:latin typeface="Times New Roman" panose="02020603050405020304" pitchFamily="18" charset="0"/>
              <a:cs typeface="Times New Roman" panose="02020603050405020304" pitchFamily="18" charset="0"/>
            </a:endParaRPr>
          </a:p>
          <a:p>
            <a:r>
              <a:rPr lang="lv-LV" sz="1900" dirty="0">
                <a:latin typeface="Times New Roman" panose="02020603050405020304" pitchFamily="18" charset="0"/>
                <a:cs typeface="Times New Roman" panose="02020603050405020304" pitchFamily="18" charset="0"/>
              </a:rPr>
              <a:t>Pārziņa un tā darbinieku informēšana un konsultēšana datu aizsardzības jautājumos;</a:t>
            </a:r>
          </a:p>
          <a:p>
            <a:endParaRPr lang="lv-LV" sz="1900" dirty="0">
              <a:latin typeface="Times New Roman" panose="02020603050405020304" pitchFamily="18" charset="0"/>
              <a:cs typeface="Times New Roman" panose="02020603050405020304" pitchFamily="18" charset="0"/>
            </a:endParaRPr>
          </a:p>
          <a:p>
            <a:r>
              <a:rPr lang="lv-LV" sz="1900" dirty="0">
                <a:latin typeface="Times New Roman" panose="02020603050405020304" pitchFamily="18" charset="0"/>
                <a:cs typeface="Times New Roman" panose="02020603050405020304" pitchFamily="18" charset="0"/>
              </a:rPr>
              <a:t>Atbrīvošana no amata vai</a:t>
            </a:r>
          </a:p>
          <a:p>
            <a:endParaRPr lang="lv-LV" sz="1900" dirty="0">
              <a:latin typeface="Times New Roman" panose="02020603050405020304" pitchFamily="18" charset="0"/>
              <a:cs typeface="Times New Roman" panose="02020603050405020304" pitchFamily="18" charset="0"/>
            </a:endParaRPr>
          </a:p>
          <a:p>
            <a:r>
              <a:rPr lang="lv-LV" sz="1900" dirty="0">
                <a:latin typeface="Times New Roman" panose="02020603050405020304" pitchFamily="18" charset="0"/>
                <a:cs typeface="Times New Roman" panose="02020603050405020304" pitchFamily="18" charset="0"/>
              </a:rPr>
              <a:t>Sankcijas par amata pienākumu izpildi.</a:t>
            </a:r>
          </a:p>
          <a:p>
            <a:endParaRPr lang="lv-LV" sz="1350" dirty="0"/>
          </a:p>
          <a:p>
            <a:endParaRPr lang="lv-LV" sz="1350" dirty="0">
              <a:solidFill>
                <a:srgbClr val="FFFFFF"/>
              </a:solidFill>
            </a:endParaRPr>
          </a:p>
        </p:txBody>
      </p:sp>
      <p:sp>
        <p:nvSpPr>
          <p:cNvPr id="4" name="Slide Number Placeholder 11"/>
          <p:cNvSpPr txBox="1">
            <a:spLocks/>
          </p:cNvSpPr>
          <p:nvPr/>
        </p:nvSpPr>
        <p:spPr>
          <a:xfrm>
            <a:off x="2857500" y="5612618"/>
            <a:ext cx="1600200" cy="273842"/>
          </a:xfrm>
          <a:prstGeom prst="rect">
            <a:avLst/>
          </a:prstGeom>
        </p:spPr>
        <p:txBody>
          <a:bodyPr vert="horz" lIns="70468" tIns="35234" rIns="70468" bIns="35234"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sz="750" dirty="0">
              <a:solidFill>
                <a:prstClr val="black"/>
              </a:solidFill>
              <a:latin typeface="Times New Roman" panose="02020603050405020304" pitchFamily="18" charset="0"/>
              <a:cs typeface="Times New Roman" panose="02020603050405020304" pitchFamily="18" charset="0"/>
            </a:endParaRPr>
          </a:p>
        </p:txBody>
      </p:sp>
      <p:sp>
        <p:nvSpPr>
          <p:cNvPr id="5" name="Slide Number Placeholder 11"/>
          <p:cNvSpPr txBox="1">
            <a:spLocks/>
          </p:cNvSpPr>
          <p:nvPr/>
        </p:nvSpPr>
        <p:spPr>
          <a:xfrm>
            <a:off x="6115050" y="5624528"/>
            <a:ext cx="1600200" cy="273842"/>
          </a:xfrm>
          <a:prstGeom prst="rect">
            <a:avLst/>
          </a:prstGeom>
        </p:spPr>
        <p:txBody>
          <a:bodyPr vert="horz" lIns="70468" tIns="35234" rIns="70468" bIns="35234" rtlCol="0" anchor="ctr"/>
          <a:lstStyle>
            <a:defPPr>
              <a:defRPr lang="en-US"/>
            </a:defPPr>
            <a:lvl1pPr marL="0" algn="r" defTabSz="939575" rtl="0" eaLnBrk="1" latinLnBrk="0" hangingPunct="1">
              <a:defRPr sz="1200" kern="1200">
                <a:solidFill>
                  <a:schemeClr val="tx1">
                    <a:tint val="75000"/>
                  </a:schemeClr>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a:lstStyle>
          <a:p>
            <a:endParaRPr lang="en-US" sz="75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813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2541314" cy="3420728"/>
          </a:xfrm>
        </p:spPr>
        <p:txBody>
          <a:bodyPr>
            <a:normAutofit/>
          </a:bodyPr>
          <a:lstStyle/>
          <a:p>
            <a:r>
              <a:rPr lang="lv-LV" sz="2400" b="1" dirty="0">
                <a:latin typeface="Times New Roman" panose="02020603050405020304" pitchFamily="18" charset="0"/>
                <a:cs typeface="Times New Roman" panose="02020603050405020304" pitchFamily="18" charset="0"/>
              </a:rPr>
              <a:t>Pienākumi</a:t>
            </a:r>
            <a:endParaRPr lang="en-US" sz="2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81223" y="1828800"/>
            <a:ext cx="4461623" cy="3578302"/>
          </a:xfrm>
        </p:spPr>
        <p:txBody>
          <a:bodyPr anchor="ctr">
            <a:normAutofit fontScale="92500" lnSpcReduction="10000"/>
          </a:bodyPr>
          <a:lstStyle/>
          <a:p>
            <a:r>
              <a:rPr lang="lv-LV" sz="1900" dirty="0">
                <a:latin typeface="Times New Roman" panose="02020603050405020304" pitchFamily="18" charset="0"/>
                <a:cs typeface="Times New Roman" panose="02020603050405020304" pitchFamily="18" charset="0"/>
              </a:rPr>
              <a:t>Informēt un konsultēt pārzini vai apstrādātāju un darbiniekus;</a:t>
            </a:r>
          </a:p>
          <a:p>
            <a:r>
              <a:rPr lang="lv-LV" sz="1900" dirty="0">
                <a:latin typeface="Times New Roman" panose="02020603050405020304" pitchFamily="18" charset="0"/>
                <a:cs typeface="Times New Roman" panose="02020603050405020304" pitchFamily="18" charset="0"/>
              </a:rPr>
              <a:t>uzraudzīt, vai tiek ievērota Datu regula, citi noteikumi par datu aizsardzību;</a:t>
            </a:r>
          </a:p>
          <a:p>
            <a:r>
              <a:rPr lang="lv-LV" sz="1900" dirty="0">
                <a:latin typeface="Times New Roman" panose="02020603050405020304" pitchFamily="18" charset="0"/>
                <a:cs typeface="Times New Roman" panose="02020603050405020304" pitchFamily="18" charset="0"/>
              </a:rPr>
              <a:t>pēc pieprasījuma sniegt padomus attiecībā uz novērtējumu par ietekmi uz datu aizsardzību un pārraudzīt tā īstenošanu saskaņā ar 35. pantu;</a:t>
            </a:r>
          </a:p>
          <a:p>
            <a:r>
              <a:rPr lang="lv-LV" sz="1900" dirty="0">
                <a:latin typeface="Times New Roman" panose="02020603050405020304" pitchFamily="18" charset="0"/>
                <a:cs typeface="Times New Roman" panose="02020603050405020304" pitchFamily="18" charset="0"/>
              </a:rPr>
              <a:t>sadarboties ar uzraudzības iestādi;</a:t>
            </a:r>
          </a:p>
          <a:p>
            <a:r>
              <a:rPr lang="lv-LV" sz="1900" dirty="0">
                <a:latin typeface="Times New Roman" panose="02020603050405020304" pitchFamily="18" charset="0"/>
                <a:cs typeface="Times New Roman" panose="02020603050405020304" pitchFamily="18" charset="0"/>
              </a:rPr>
              <a:t>būt par uzraudzības iestādes kontaktpunktu jautājumos, kas saistīti ar apstrādi, tostarp 36. pantā minēto iepriekšējo apspriešanos, un attiecīgā gadījumā konsultēt par jebkuru citu jautājumu.</a:t>
            </a:r>
            <a:endParaRPr lang="lv-LV" sz="1900" dirty="0"/>
          </a:p>
          <a:p>
            <a:pPr marL="0" indent="0">
              <a:buNone/>
            </a:pPr>
            <a:endParaRPr lang="lv-LV" sz="1500" dirty="0"/>
          </a:p>
          <a:p>
            <a:endParaRPr lang="lv-LV" sz="1500" dirty="0">
              <a:solidFill>
                <a:srgbClr val="FEFFFF"/>
              </a:solidFill>
            </a:endParaRPr>
          </a:p>
          <a:p>
            <a:endParaRPr lang="en-US" sz="1500" dirty="0">
              <a:solidFill>
                <a:srgbClr val="FEFFFF"/>
              </a:solidFill>
            </a:endParaRPr>
          </a:p>
        </p:txBody>
      </p:sp>
    </p:spTree>
    <p:extLst>
      <p:ext uri="{BB962C8B-B14F-4D97-AF65-F5344CB8AC3E}">
        <p14:creationId xmlns:p14="http://schemas.microsoft.com/office/powerpoint/2010/main" val="1342541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FBEE-CAF8-4C8B-F8AF-2027A48ED1FC}"/>
              </a:ext>
            </a:extLst>
          </p:cNvPr>
          <p:cNvSpPr>
            <a:spLocks noGrp="1"/>
          </p:cNvSpPr>
          <p:nvPr>
            <p:ph type="title"/>
          </p:nvPr>
        </p:nvSpPr>
        <p:spPr>
          <a:xfrm>
            <a:off x="445770" y="1639062"/>
            <a:ext cx="2850115" cy="3595322"/>
          </a:xfrm>
        </p:spPr>
        <p:txBody>
          <a:bodyPr>
            <a:normAutofit/>
          </a:bodyPr>
          <a:lstStyle/>
          <a:p>
            <a:r>
              <a:rPr lang="lv-LV" sz="2400" b="1" dirty="0">
                <a:latin typeface="Times New Roman" panose="02020603050405020304" pitchFamily="18" charset="0"/>
                <a:cs typeface="Times New Roman" panose="02020603050405020304" pitchFamily="18" charset="0"/>
              </a:rPr>
              <a:t>Labā prakse interešu konflikta novēršanai</a:t>
            </a:r>
          </a:p>
        </p:txBody>
      </p:sp>
      <p:sp>
        <p:nvSpPr>
          <p:cNvPr id="3" name="Content Placeholder 2">
            <a:extLst>
              <a:ext uri="{FF2B5EF4-FFF2-40B4-BE49-F238E27FC236}">
                <a16:creationId xmlns:a16="http://schemas.microsoft.com/office/drawing/2014/main" id="{189A00EF-7733-A965-622D-CA7F8F210EA4}"/>
              </a:ext>
            </a:extLst>
          </p:cNvPr>
          <p:cNvSpPr>
            <a:spLocks noGrp="1"/>
          </p:cNvSpPr>
          <p:nvPr>
            <p:ph idx="1"/>
          </p:nvPr>
        </p:nvSpPr>
        <p:spPr>
          <a:xfrm>
            <a:off x="3581400" y="1371600"/>
            <a:ext cx="4787066" cy="4419599"/>
          </a:xfrm>
        </p:spPr>
        <p:txBody>
          <a:bodyPr anchor="ctr">
            <a:normAutofit lnSpcReduction="10000"/>
          </a:bodyPr>
          <a:lstStyle/>
          <a:p>
            <a:r>
              <a:rPr lang="lv-LV" sz="1800" dirty="0">
                <a:latin typeface="Times New Roman" panose="02020603050405020304" pitchFamily="18" charset="0"/>
                <a:cs typeface="Times New Roman" panose="02020603050405020304" pitchFamily="18" charset="0"/>
              </a:rPr>
              <a:t>Noteikt pozīcijas, kas nav saderīgas ar DAS uzdevumu;</a:t>
            </a:r>
          </a:p>
          <a:p>
            <a:r>
              <a:rPr lang="lv-LV" sz="1800" dirty="0">
                <a:latin typeface="Times New Roman" panose="02020603050405020304" pitchFamily="18" charset="0"/>
                <a:cs typeface="Times New Roman" panose="02020603050405020304" pitchFamily="18" charset="0"/>
              </a:rPr>
              <a:t>Izstrādāt iekšējos noteikumus, lai izvairītos no interešu konfliktiem;</a:t>
            </a:r>
          </a:p>
          <a:p>
            <a:r>
              <a:rPr lang="lv-LV" sz="1800" dirty="0">
                <a:latin typeface="Times New Roman" panose="02020603050405020304" pitchFamily="18" charset="0"/>
                <a:cs typeface="Times New Roman" panose="02020603050405020304" pitchFamily="18" charset="0"/>
              </a:rPr>
              <a:t>Iekļaut vispārīgāku interešu konfliktu skaidrojumu;</a:t>
            </a:r>
          </a:p>
          <a:p>
            <a:r>
              <a:rPr lang="lv-LV" sz="1800" dirty="0">
                <a:latin typeface="Times New Roman" panose="02020603050405020304" pitchFamily="18" charset="0"/>
                <a:cs typeface="Times New Roman" panose="02020603050405020304" pitchFamily="18" charset="0"/>
              </a:rPr>
              <a:t>Paziņot, ka viņu DAS nav interešu konflikta attiecībā DAS funkciju, lai veicinātu izpratni par šo prasību;</a:t>
            </a:r>
          </a:p>
          <a:p>
            <a:r>
              <a:rPr lang="lv-LV" sz="1800" dirty="0">
                <a:latin typeface="Times New Roman" panose="02020603050405020304" pitchFamily="18" charset="0"/>
                <a:cs typeface="Times New Roman" panose="02020603050405020304" pitchFamily="18" charset="0"/>
              </a:rPr>
              <a:t>Iekļaut drošības pasākumus organizācijas iekšējos noteikumos un nodrošināt, ka paziņojums par vakanci DAS amatam vai pakalpojuma līgumam ir pietiekami precīzs un detalizēts, lai izvairītos no interešu konflikta. Šajā kontekstā ir arī jāpatur prātā, ka interešu konflikti var būt dažādi, atkarībā no tā, vai DAS tiek pieņemts darbā no iekšienes vai ārēji.</a:t>
            </a:r>
          </a:p>
        </p:txBody>
      </p:sp>
    </p:spTree>
    <p:extLst>
      <p:ext uri="{BB962C8B-B14F-4D97-AF65-F5344CB8AC3E}">
        <p14:creationId xmlns:p14="http://schemas.microsoft.com/office/powerpoint/2010/main" val="21334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B8266180-B82A-3779-39AE-293AF236D5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a:extLst>
              <a:ext uri="{FF2B5EF4-FFF2-40B4-BE49-F238E27FC236}">
                <a16:creationId xmlns:a16="http://schemas.microsoft.com/office/drawing/2014/main" id="{3F4BD546-609D-F8DC-EA9F-7D1362725065}"/>
              </a:ext>
            </a:extLst>
          </p:cNvPr>
          <p:cNvSpPr txBox="1">
            <a:spLocks noChangeArrowheads="1"/>
          </p:cNvSpPr>
          <p:nvPr/>
        </p:nvSpPr>
        <p:spPr bwMode="auto">
          <a:xfrm>
            <a:off x="1524000" y="3353729"/>
            <a:ext cx="6096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lv-LV" altLang="lv-LV" sz="2400" b="1" dirty="0">
                <a:latin typeface="Times New Roman" panose="02020603050405020304" pitchFamily="18" charset="0"/>
                <a:cs typeface="Times New Roman" panose="02020603050405020304" pitchFamily="18" charset="0"/>
              </a:rPr>
              <a:t>Jautājumi un Atbildes</a:t>
            </a:r>
            <a:br>
              <a:rPr lang="lv-LV" altLang="lv-LV" sz="2400" b="1" dirty="0">
                <a:latin typeface="Times New Roman" panose="02020603050405020304" pitchFamily="18" charset="0"/>
                <a:cs typeface="Times New Roman" panose="02020603050405020304" pitchFamily="18" charset="0"/>
              </a:rPr>
            </a:br>
            <a:r>
              <a:rPr lang="lv-LV" altLang="lv-LV" sz="2400" b="1" dirty="0">
                <a:latin typeface="Times New Roman" panose="02020603050405020304" pitchFamily="18" charset="0"/>
                <a:cs typeface="Times New Roman" panose="02020603050405020304" pitchFamily="18" charset="0"/>
              </a:rPr>
              <a:t>(Q&amp;A)</a:t>
            </a:r>
          </a:p>
        </p:txBody>
      </p:sp>
      <p:pic>
        <p:nvPicPr>
          <p:cNvPr id="26628" name="Grafika 6" descr="Good Idea outline">
            <a:extLst>
              <a:ext uri="{FF2B5EF4-FFF2-40B4-BE49-F238E27FC236}">
                <a16:creationId xmlns:a16="http://schemas.microsoft.com/office/drawing/2014/main" id="{605A3AC2-CB56-F9CB-6CCE-45A3650727B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243932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ubtitle 2">
            <a:extLst>
              <a:ext uri="{FF2B5EF4-FFF2-40B4-BE49-F238E27FC236}">
                <a16:creationId xmlns:a16="http://schemas.microsoft.com/office/drawing/2014/main" id="{45120323-7FE8-7388-FC78-6F7F48CF6E0B}"/>
              </a:ext>
            </a:extLst>
          </p:cNvPr>
          <p:cNvSpPr>
            <a:spLocks noGrp="1"/>
          </p:cNvSpPr>
          <p:nvPr>
            <p:ph type="subTitle" idx="1"/>
          </p:nvPr>
        </p:nvSpPr>
        <p:spPr>
          <a:xfrm>
            <a:off x="7065962" y="6375401"/>
            <a:ext cx="1905000" cy="246062"/>
          </a:xfrm>
        </p:spPr>
        <p:txBody>
          <a:bodyPr>
            <a:normAutofit/>
          </a:bodyPr>
          <a:lstStyle/>
          <a:p>
            <a:pPr>
              <a:lnSpc>
                <a:spcPct val="80000"/>
              </a:lnSpc>
              <a:spcBef>
                <a:spcPts val="600"/>
              </a:spcBef>
              <a:buSzPct val="70000"/>
            </a:pPr>
            <a:r>
              <a:rPr lang="lv-LV" altLang="en-US" sz="900" dirty="0">
                <a:latin typeface="Times New Roman" pitchFamily="18" charset="0"/>
                <a:cs typeface="Times New Roman" pitchFamily="18" charset="0"/>
              </a:rPr>
              <a:t>Attēlu avots: freepik.com</a:t>
            </a:r>
            <a:endParaRPr lang="lv-LV" altLang="lv-LV" sz="900" dirty="0">
              <a:latin typeface="Times New Roman" panose="02020603050405020304" pitchFamily="18" charset="0"/>
              <a:cs typeface="Times New Roman" panose="02020603050405020304" pitchFamily="18" charset="0"/>
            </a:endParaRPr>
          </a:p>
        </p:txBody>
      </p:sp>
      <p:pic>
        <p:nvPicPr>
          <p:cNvPr id="28676" name="Picture 6">
            <a:extLst>
              <a:ext uri="{FF2B5EF4-FFF2-40B4-BE49-F238E27FC236}">
                <a16:creationId xmlns:a16="http://schemas.microsoft.com/office/drawing/2014/main" id="{A832C24B-D953-AF95-C077-A457FCC617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Title 1">
            <a:extLst>
              <a:ext uri="{FF2B5EF4-FFF2-40B4-BE49-F238E27FC236}">
                <a16:creationId xmlns:a16="http://schemas.microsoft.com/office/drawing/2014/main" id="{7679B841-0325-3614-57D1-1A5A0C606B09}"/>
              </a:ext>
            </a:extLst>
          </p:cNvPr>
          <p:cNvSpPr>
            <a:spLocks noGrp="1"/>
          </p:cNvSpPr>
          <p:nvPr>
            <p:ph type="ctrTitle"/>
          </p:nvPr>
        </p:nvSpPr>
        <p:spPr>
          <a:xfrm>
            <a:off x="685799" y="2102122"/>
            <a:ext cx="7772400" cy="1328737"/>
          </a:xfrm>
        </p:spPr>
        <p:txBody>
          <a:bodyPr/>
          <a:lstStyle/>
          <a:p>
            <a:pPr eaLnBrk="1" hangingPunct="1"/>
            <a:r>
              <a:rPr lang="lv-LV" altLang="lv-LV" sz="2400" b="1" dirty="0">
                <a:latin typeface="Times New Roman" panose="02020603050405020304" pitchFamily="18" charset="0"/>
                <a:cs typeface="Times New Roman" panose="02020603050405020304" pitchFamily="18" charset="0"/>
              </a:rPr>
              <a:t>Paldies par uzmanību!</a:t>
            </a:r>
          </a:p>
        </p:txBody>
      </p:sp>
      <p:sp>
        <p:nvSpPr>
          <p:cNvPr id="2" name="Subtitle 2">
            <a:extLst>
              <a:ext uri="{FF2B5EF4-FFF2-40B4-BE49-F238E27FC236}">
                <a16:creationId xmlns:a16="http://schemas.microsoft.com/office/drawing/2014/main" id="{8FBD7CAA-E638-50B2-F5B2-0F4ACE4F67FB}"/>
              </a:ext>
            </a:extLst>
          </p:cNvPr>
          <p:cNvSpPr txBox="1">
            <a:spLocks/>
          </p:cNvSpPr>
          <p:nvPr/>
        </p:nvSpPr>
        <p:spPr>
          <a:xfrm>
            <a:off x="1277937" y="3994925"/>
            <a:ext cx="6588125" cy="990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pPr>
              <a:lnSpc>
                <a:spcPct val="80000"/>
              </a:lnSpc>
              <a:spcBef>
                <a:spcPts val="600"/>
              </a:spcBef>
              <a:buSzPct val="70000"/>
            </a:pPr>
            <a:r>
              <a:rPr lang="lv-LV" altLang="en-US" sz="1400" dirty="0">
                <a:latin typeface="Times New Roman" pitchFamily="18" charset="0"/>
                <a:cs typeface="Times New Roman" pitchFamily="18" charset="0"/>
              </a:rPr>
              <a:t>Tel.: 67223131</a:t>
            </a:r>
          </a:p>
          <a:p>
            <a:pPr>
              <a:lnSpc>
                <a:spcPct val="80000"/>
              </a:lnSpc>
              <a:spcBef>
                <a:spcPts val="600"/>
              </a:spcBef>
              <a:buSzPct val="70000"/>
            </a:pPr>
            <a:r>
              <a:rPr lang="lv-LV" altLang="en-US" sz="1400" dirty="0">
                <a:latin typeface="Times New Roman" pitchFamily="18" charset="0"/>
                <a:cs typeface="Times New Roman" pitchFamily="18" charset="0"/>
              </a:rPr>
              <a:t>E-pasts: </a:t>
            </a:r>
            <a:r>
              <a:rPr lang="lv-LV" altLang="en-US" sz="1400" u="sng" dirty="0">
                <a:latin typeface="Times New Roman" pitchFamily="18" charset="0"/>
                <a:cs typeface="Times New Roman" pitchFamily="18" charset="0"/>
              </a:rPr>
              <a:t>pasts</a:t>
            </a:r>
            <a:r>
              <a:rPr lang="lv-LV" altLang="en-US" sz="1400" u="sng" dirty="0">
                <a:latin typeface="Times New Roman" pitchFamily="18" charset="0"/>
                <a:cs typeface="Times New Roman" pitchFamily="18" charset="0"/>
                <a:hlinkClick r:id="rId4">
                  <a:extLst>
                    <a:ext uri="{A12FA001-AC4F-418D-AE19-62706E023703}">
                      <ahyp:hlinkClr xmlns:ahyp="http://schemas.microsoft.com/office/drawing/2018/hyperlinkcolor" val="tx"/>
                    </a:ext>
                  </a:extLst>
                </a:hlinkClick>
              </a:rPr>
              <a:t>@dvi.gov.lv</a:t>
            </a:r>
          </a:p>
          <a:p>
            <a:pPr>
              <a:lnSpc>
                <a:spcPct val="80000"/>
              </a:lnSpc>
              <a:spcBef>
                <a:spcPts val="600"/>
              </a:spcBef>
              <a:buSzPct val="70000"/>
            </a:pPr>
            <a:r>
              <a:rPr lang="lv-LV" altLang="en-US" sz="1400" dirty="0">
                <a:latin typeface="Times New Roman" pitchFamily="18" charset="0"/>
                <a:cs typeface="Times New Roman" pitchFamily="18" charset="0"/>
              </a:rPr>
              <a:t>www.dvi.gov.lv</a:t>
            </a:r>
          </a:p>
          <a:p>
            <a:endParaRPr lang="lv-LV" altLang="lv-LV"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261A99-3B27-02EA-CDE8-D1DB03C5730F}"/>
              </a:ext>
            </a:extLst>
          </p:cNvPr>
          <p:cNvSpPr>
            <a:spLocks noGrp="1"/>
          </p:cNvSpPr>
          <p:nvPr>
            <p:ph type="title"/>
          </p:nvPr>
        </p:nvSpPr>
        <p:spPr>
          <a:xfrm>
            <a:off x="1828800" y="342976"/>
            <a:ext cx="6686550" cy="1325563"/>
          </a:xfrm>
        </p:spPr>
        <p:txBody>
          <a:bodyPr>
            <a:normAutofit/>
          </a:bodyPr>
          <a:lstStyle/>
          <a:p>
            <a:r>
              <a:rPr lang="lv-LV" sz="2400" b="1" dirty="0">
                <a:latin typeface="Times New Roman" panose="02020603050405020304" pitchFamily="18" charset="0"/>
                <a:cs typeface="Times New Roman" panose="02020603050405020304" pitchFamily="18" charset="0"/>
              </a:rPr>
              <a:t>Datu subjekta piekrišana (</a:t>
            </a:r>
            <a:r>
              <a:rPr lang="lv-LV" altLang="lv-LV" sz="2400" b="1" dirty="0">
                <a:latin typeface="Times New Roman" panose="02020603050405020304" pitchFamily="18" charset="0"/>
                <a:cs typeface="Times New Roman" panose="02020603050405020304" pitchFamily="18" charset="0"/>
              </a:rPr>
              <a:t>Vispārīgā datu aizsardzības regula)</a:t>
            </a:r>
            <a:endParaRPr lang="lv-LV"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EAF78E68-E2EC-9593-4588-B70CF007CA54}"/>
              </a:ext>
            </a:extLst>
          </p:cNvPr>
          <p:cNvSpPr>
            <a:spLocks noGrp="1"/>
          </p:cNvSpPr>
          <p:nvPr>
            <p:ph idx="1"/>
          </p:nvPr>
        </p:nvSpPr>
        <p:spPr/>
        <p:txBody>
          <a:bodyPr>
            <a:normAutofit fontScale="70000" lnSpcReduction="20000"/>
          </a:bodyPr>
          <a:lstStyle/>
          <a:p>
            <a:pPr marL="0" indent="0" algn="ctr">
              <a:buFont typeface="Arial" panose="020B0604020202020204" pitchFamily="34" charset="0"/>
              <a:buNone/>
            </a:pPr>
            <a:r>
              <a:rPr lang="lv-LV" altLang="lv-LV" sz="2600" dirty="0">
                <a:solidFill>
                  <a:srgbClr val="000000"/>
                </a:solidFill>
                <a:latin typeface="Times New Roman" panose="02020603050405020304" pitchFamily="18" charset="0"/>
              </a:rPr>
              <a:t>“Piekrišana” ir jebkura brīvi sniegta, konkrēta, apzināta un viennozīmīga norāde uz datu subjekta vēlmēm, ar kuru viņš paziņojuma vai skaidri apstiprinošas darbības veidā sniedz piekrišanu savu personas datu apstrādei.</a:t>
            </a:r>
          </a:p>
          <a:p>
            <a:pPr marL="0" indent="0" algn="ctr">
              <a:buFont typeface="Arial" panose="020B0604020202020204" pitchFamily="34" charset="0"/>
              <a:buNone/>
            </a:pPr>
            <a:endParaRPr lang="lv-LV" altLang="lv-LV" sz="2600" i="1" dirty="0">
              <a:solidFill>
                <a:srgbClr val="000000"/>
              </a:solidFill>
              <a:latin typeface="Times New Roman" panose="02020603050405020304" pitchFamily="18" charset="0"/>
            </a:endParaRPr>
          </a:p>
          <a:p>
            <a:pPr marL="0" indent="0" algn="ctr">
              <a:buFont typeface="Arial" panose="020B0604020202020204" pitchFamily="34" charset="0"/>
              <a:buNone/>
            </a:pPr>
            <a:r>
              <a:rPr lang="lv-LV" altLang="lv-LV" sz="2600" u="sng" dirty="0">
                <a:solidFill>
                  <a:srgbClr val="000000"/>
                </a:solidFill>
                <a:latin typeface="Times New Roman" panose="02020603050405020304" pitchFamily="18" charset="0"/>
              </a:rPr>
              <a:t>Nosacījumi piekrišanai</a:t>
            </a:r>
          </a:p>
          <a:p>
            <a:pPr algn="just"/>
            <a:r>
              <a:rPr lang="lv-LV" altLang="lv-LV" sz="2600" dirty="0">
                <a:solidFill>
                  <a:srgbClr val="000000"/>
                </a:solidFill>
                <a:latin typeface="Times New Roman" panose="02020603050405020304" pitchFamily="18" charset="0"/>
              </a:rPr>
              <a:t>Pārzinim ir jāspēj uzskatāmi parādīt, ka datu subjekts ir piekritis savu personas datu apstrādei.</a:t>
            </a:r>
          </a:p>
          <a:p>
            <a:pPr algn="just"/>
            <a:r>
              <a:rPr lang="lv-LV" altLang="lv-LV" sz="2600" dirty="0">
                <a:solidFill>
                  <a:srgbClr val="000000"/>
                </a:solidFill>
                <a:latin typeface="Times New Roman" panose="02020603050405020304" pitchFamily="18" charset="0"/>
              </a:rPr>
              <a:t>Ja datu subjekta piekrišanu dod saistībā ar rakstisku deklarāciju, kas attiecas arī uz citiem jautājumiem, lūgumu dot piekrišanu norāda tā, lai to varētu skaidri atšķirt no citiem jautājumiem, saprotamā un viegli pieejamā veidā, izmantojot skaidru un vienkāršu valodu. </a:t>
            </a:r>
          </a:p>
          <a:p>
            <a:pPr algn="just"/>
            <a:r>
              <a:rPr lang="lv-LV" altLang="lv-LV" sz="2600" dirty="0">
                <a:solidFill>
                  <a:srgbClr val="000000"/>
                </a:solidFill>
                <a:latin typeface="Times New Roman" panose="02020603050405020304" pitchFamily="18" charset="0"/>
              </a:rPr>
              <a:t>Datu subjektam ir tiesības atsaukt savu piekrišanu jebkurā laikā. Piekrišanas atsaukums neietekmē apstrādes likumību, kas pamatojas uz piekrišanu pirms atsaukuma. Datu subjektam jābūt par to informētam, pirms viņš dod savu piekrišanu. Atsaukt piekrišanu ir tikpat viegli kā to dot.</a:t>
            </a:r>
          </a:p>
          <a:p>
            <a:pPr algn="just"/>
            <a:r>
              <a:rPr lang="lv-LV" altLang="lv-LV" sz="2600" dirty="0">
                <a:solidFill>
                  <a:srgbClr val="000000"/>
                </a:solidFill>
                <a:latin typeface="Times New Roman" panose="02020603050405020304" pitchFamily="18" charset="0"/>
              </a:rPr>
              <a:t>Novērtējot to, vai piekrišana ir dota brīvi, maksimāli ņem vērā to, vai cita starpā līguma izpilde, tostarp pakalpojuma sniegšana, ir atkarīga no piekrišanas tādai personas datu apstrādei, kura nav nepieciešama minētā līguma izpildei.</a:t>
            </a:r>
          </a:p>
          <a:p>
            <a:endParaRPr lang="lv-LV" dirty="0"/>
          </a:p>
        </p:txBody>
      </p:sp>
    </p:spTree>
    <p:extLst>
      <p:ext uri="{BB962C8B-B14F-4D97-AF65-F5344CB8AC3E}">
        <p14:creationId xmlns:p14="http://schemas.microsoft.com/office/powerpoint/2010/main" val="16347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a:extLst>
              <a:ext uri="{FF2B5EF4-FFF2-40B4-BE49-F238E27FC236}">
                <a16:creationId xmlns:a16="http://schemas.microsoft.com/office/drawing/2014/main" id="{EE85DDB5-8C6E-E9AA-10DD-8A46D5D7C2E0}"/>
              </a:ext>
            </a:extLst>
          </p:cNvPr>
          <p:cNvSpPr>
            <a:spLocks noGrp="1"/>
          </p:cNvSpPr>
          <p:nvPr>
            <p:ph type="title"/>
          </p:nvPr>
        </p:nvSpPr>
        <p:spPr>
          <a:xfrm>
            <a:off x="2133600" y="381000"/>
            <a:ext cx="6858000" cy="1184275"/>
          </a:xfrm>
        </p:spPr>
        <p:txBody>
          <a:bodyPr>
            <a:normAutofit/>
          </a:bodyPr>
          <a:lstStyle/>
          <a:p>
            <a:r>
              <a:rPr lang="lv-LV" sz="2400" b="1" u="sng" dirty="0">
                <a:latin typeface="Times New Roman" panose="02020603050405020304" pitchFamily="18" charset="0"/>
                <a:cs typeface="Times New Roman" panose="02020603050405020304" pitchFamily="18" charset="0"/>
              </a:rPr>
              <a:t>Komerciāli paziņojumi </a:t>
            </a:r>
            <a:r>
              <a:rPr lang="lv-LV" sz="2400" b="1" dirty="0">
                <a:latin typeface="Times New Roman" panose="02020603050405020304" pitchFamily="18" charset="0"/>
                <a:cs typeface="Times New Roman" panose="02020603050405020304" pitchFamily="18" charset="0"/>
              </a:rPr>
              <a:t>un Informācijas sabiedrības pakalpojumu likums</a:t>
            </a:r>
            <a:endParaRPr lang="lv-LV" altLang="en-US"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A7535F0C-88ED-CCF5-77B9-6E2782323BC3}"/>
              </a:ext>
            </a:extLst>
          </p:cNvPr>
          <p:cNvSpPr>
            <a:spLocks noGrp="1"/>
          </p:cNvSpPr>
          <p:nvPr>
            <p:ph idx="1"/>
          </p:nvPr>
        </p:nvSpPr>
        <p:spPr>
          <a:xfrm>
            <a:off x="628650" y="1905000"/>
            <a:ext cx="5010150" cy="4114800"/>
          </a:xfrm>
        </p:spPr>
        <p:txBody>
          <a:bodyPr>
            <a:normAutofit lnSpcReduction="10000"/>
          </a:bodyPr>
          <a:lstStyle/>
          <a:p>
            <a:pPr algn="just"/>
            <a:r>
              <a:rPr lang="lv-LV" sz="1800" u="sng" dirty="0">
                <a:latin typeface="Times New Roman" panose="02020603050405020304" pitchFamily="18" charset="0"/>
                <a:cs typeface="Times New Roman" panose="02020603050405020304" pitchFamily="18" charset="0"/>
              </a:rPr>
              <a:t>K</a:t>
            </a:r>
            <a:r>
              <a:rPr lang="lv-LV" sz="1800" i="0" u="sng" dirty="0">
                <a:effectLst/>
                <a:latin typeface="Times New Roman" panose="02020603050405020304" pitchFamily="18" charset="0"/>
                <a:cs typeface="Times New Roman" panose="02020603050405020304" pitchFamily="18" charset="0"/>
              </a:rPr>
              <a:t>omerciāls paziņojums </a:t>
            </a:r>
            <a:r>
              <a:rPr lang="lv-LV" sz="1800" b="0" i="0" dirty="0">
                <a:effectLst/>
                <a:latin typeface="Times New Roman" panose="02020603050405020304" pitchFamily="18" charset="0"/>
                <a:cs typeface="Times New Roman" panose="02020603050405020304" pitchFamily="18" charset="0"/>
              </a:rPr>
              <a:t>— jebkāds paziņojums elektroniskā veidā, kas paredzēts tiešai vai netiešai preču vai pakalpojumu reklamēšanai. </a:t>
            </a:r>
            <a:endParaRPr lang="lv-LV" altLang="lv-LV" sz="1800" dirty="0">
              <a:latin typeface="Times New Roman" panose="02020603050405020304" pitchFamily="18" charset="0"/>
              <a:cs typeface="Times New Roman" panose="02020603050405020304" pitchFamily="18" charset="0"/>
            </a:endParaRPr>
          </a:p>
          <a:p>
            <a:pPr algn="just">
              <a:defRPr/>
            </a:pPr>
            <a:r>
              <a:rPr lang="lv-LV" altLang="lv-LV" sz="1800" dirty="0">
                <a:latin typeface="Times New Roman" panose="02020603050405020304" pitchFamily="18" charset="0"/>
                <a:cs typeface="Times New Roman" panose="02020603050405020304" pitchFamily="18" charset="0"/>
              </a:rPr>
              <a:t>Komerciāla paziņojuma sūtīšanas </a:t>
            </a:r>
            <a:r>
              <a:rPr lang="lv-LV" altLang="lv-LV" sz="1800" u="sng" dirty="0">
                <a:latin typeface="Times New Roman" panose="02020603050405020304" pitchFamily="18" charset="0"/>
                <a:cs typeface="Times New Roman" panose="02020603050405020304" pitchFamily="18" charset="0"/>
              </a:rPr>
              <a:t>aizliegums,</a:t>
            </a:r>
            <a:r>
              <a:rPr lang="lv-LV" altLang="lv-LV" sz="1800" dirty="0">
                <a:latin typeface="Times New Roman" panose="02020603050405020304" pitchFamily="18" charset="0"/>
                <a:cs typeface="Times New Roman" panose="02020603050405020304" pitchFamily="18" charset="0"/>
              </a:rPr>
              <a:t> ja vien:</a:t>
            </a:r>
          </a:p>
          <a:p>
            <a:pPr marL="342900" indent="-342900" algn="just">
              <a:buFont typeface="+mj-lt"/>
              <a:buAutoNum type="arabicPeriod"/>
              <a:defRPr/>
            </a:pPr>
            <a:r>
              <a:rPr lang="lv-LV" altLang="lv-LV" sz="1800" dirty="0">
                <a:latin typeface="Times New Roman" panose="02020603050405020304" pitchFamily="18" charset="0"/>
                <a:cs typeface="Times New Roman" panose="02020603050405020304" pitchFamily="18" charset="0"/>
              </a:rPr>
              <a:t>Nav iegūta piekrišana;</a:t>
            </a:r>
          </a:p>
          <a:p>
            <a:pPr marL="342900" indent="-342900" algn="just">
              <a:buFont typeface="+mj-lt"/>
              <a:buAutoNum type="arabicPeriod"/>
              <a:defRPr/>
            </a:pPr>
            <a:r>
              <a:rPr lang="lv-LV" altLang="lv-LV" sz="1800" dirty="0">
                <a:latin typeface="Times New Roman" panose="02020603050405020304" pitchFamily="18" charset="0"/>
                <a:cs typeface="Times New Roman" panose="02020603050405020304" pitchFamily="18" charset="0"/>
              </a:rPr>
              <a:t>Jānodrošina informācijas saņēmēja tiesības iebilst tālākas komunikācijas saņemšanai.</a:t>
            </a:r>
          </a:p>
          <a:p>
            <a:pPr algn="just">
              <a:defRPr/>
            </a:pPr>
            <a:r>
              <a:rPr lang="lv-LV" altLang="lv-LV" sz="1800" u="sng" dirty="0">
                <a:latin typeface="Times New Roman" panose="02020603050405020304" pitchFamily="18" charset="0"/>
                <a:cs typeface="Times New Roman" panose="02020603050405020304" pitchFamily="18" charset="0"/>
              </a:rPr>
              <a:t>Pārzinis</a:t>
            </a:r>
            <a:r>
              <a:rPr lang="lv-LV" altLang="lv-LV" sz="1800" dirty="0">
                <a:latin typeface="Times New Roman" panose="02020603050405020304" pitchFamily="18" charset="0"/>
                <a:cs typeface="Times New Roman" panose="02020603050405020304" pitchFamily="18" charset="0"/>
              </a:rPr>
              <a:t> – kāds, kas tirgo/piedāvā preces vai pakalpojumus.</a:t>
            </a:r>
          </a:p>
          <a:p>
            <a:pPr algn="just">
              <a:defRPr/>
            </a:pPr>
            <a:r>
              <a:rPr lang="lv-LV" altLang="lv-LV" sz="1800" u="sng" dirty="0">
                <a:latin typeface="Times New Roman" panose="02020603050405020304" pitchFamily="18" charset="0"/>
                <a:cs typeface="Times New Roman" panose="02020603050405020304" pitchFamily="18" charset="0"/>
              </a:rPr>
              <a:t>Apstrādātājs</a:t>
            </a:r>
            <a:r>
              <a:rPr lang="lv-LV" altLang="lv-LV" sz="1800" dirty="0">
                <a:latin typeface="Times New Roman" panose="02020603050405020304" pitchFamily="18" charset="0"/>
                <a:cs typeface="Times New Roman" panose="02020603050405020304" pitchFamily="18" charset="0"/>
              </a:rPr>
              <a:t> – kāds, kas </a:t>
            </a:r>
            <a:r>
              <a:rPr lang="lv-LV" sz="1800" dirty="0">
                <a:effectLst/>
                <a:latin typeface="Times New Roman" panose="02020603050405020304" pitchFamily="18" charset="0"/>
                <a:ea typeface="Calibri" panose="020F0502020204030204" pitchFamily="34" charset="0"/>
              </a:rPr>
              <a:t>veic tirgošanu tikai konkrētā pārziņa uzdevumā.</a:t>
            </a:r>
            <a:endParaRPr lang="lv-LV" altLang="lv-LV" sz="1800" dirty="0">
              <a:latin typeface="Times New Roman" panose="02020603050405020304" pitchFamily="18" charset="0"/>
              <a:cs typeface="Times New Roman" panose="02020603050405020304" pitchFamily="18" charset="0"/>
            </a:endParaRPr>
          </a:p>
          <a:p>
            <a:pPr algn="just">
              <a:defRPr/>
            </a:pPr>
            <a:r>
              <a:rPr lang="lv-LV" altLang="lv-LV" sz="1800" u="sng" dirty="0">
                <a:latin typeface="Times New Roman" panose="02020603050405020304" pitchFamily="18" charset="0"/>
                <a:cs typeface="Times New Roman" panose="02020603050405020304" pitchFamily="18" charset="0"/>
              </a:rPr>
              <a:t>Izņēmums</a:t>
            </a:r>
            <a:r>
              <a:rPr lang="lv-LV" altLang="lv-LV" sz="1800" dirty="0">
                <a:latin typeface="Times New Roman" panose="02020603050405020304" pitchFamily="18" charset="0"/>
                <a:cs typeface="Times New Roman" panose="02020603050405020304" pitchFamily="18" charset="0"/>
              </a:rPr>
              <a:t> – izmantot elektronisko pastu, ja paziņojumi tiek sūtīti par līdzīgām pakalpojuma sniedzēja precēm vai pakalpojumiem.</a:t>
            </a:r>
            <a:endParaRPr lang="lv-LV" dirty="0"/>
          </a:p>
        </p:txBody>
      </p:sp>
      <p:pic>
        <p:nvPicPr>
          <p:cNvPr id="4" name="Attēls 3">
            <a:extLst>
              <a:ext uri="{FF2B5EF4-FFF2-40B4-BE49-F238E27FC236}">
                <a16:creationId xmlns:a16="http://schemas.microsoft.com/office/drawing/2014/main" id="{690F0EB1-2BB7-7E8B-469B-90472675D9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2209800"/>
            <a:ext cx="3197660" cy="3124200"/>
          </a:xfrm>
          <a:prstGeom prst="rect">
            <a:avLst/>
          </a:prstGeom>
        </p:spPr>
      </p:pic>
    </p:spTree>
    <p:extLst>
      <p:ext uri="{BB962C8B-B14F-4D97-AF65-F5344CB8AC3E}">
        <p14:creationId xmlns:p14="http://schemas.microsoft.com/office/powerpoint/2010/main" val="3768109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a:extLst>
              <a:ext uri="{FF2B5EF4-FFF2-40B4-BE49-F238E27FC236}">
                <a16:creationId xmlns:a16="http://schemas.microsoft.com/office/drawing/2014/main" id="{EE85DDB5-8C6E-E9AA-10DD-8A46D5D7C2E0}"/>
              </a:ext>
            </a:extLst>
          </p:cNvPr>
          <p:cNvSpPr>
            <a:spLocks noGrp="1"/>
          </p:cNvSpPr>
          <p:nvPr>
            <p:ph type="title"/>
          </p:nvPr>
        </p:nvSpPr>
        <p:spPr>
          <a:xfrm>
            <a:off x="2133600" y="381000"/>
            <a:ext cx="6858000" cy="1184275"/>
          </a:xfrm>
        </p:spPr>
        <p:txBody>
          <a:bodyPr>
            <a:normAutofit/>
          </a:bodyPr>
          <a:lstStyle/>
          <a:p>
            <a:r>
              <a:rPr lang="lv-LV" sz="2400" b="1" u="sng" dirty="0">
                <a:latin typeface="Times New Roman" panose="02020603050405020304" pitchFamily="18" charset="0"/>
                <a:cs typeface="Times New Roman" panose="02020603050405020304" pitchFamily="18" charset="0"/>
              </a:rPr>
              <a:t>Sīkdatnes</a:t>
            </a:r>
            <a:r>
              <a:rPr lang="lv-LV" sz="2400" b="1" dirty="0">
                <a:latin typeface="Times New Roman" panose="02020603050405020304" pitchFamily="18" charset="0"/>
                <a:cs typeface="Times New Roman" panose="02020603050405020304" pitchFamily="18" charset="0"/>
              </a:rPr>
              <a:t> un Informācijas sabiedrības pakalpojumu likums</a:t>
            </a:r>
            <a:endParaRPr lang="lv-LV" altLang="en-US" sz="2400" b="1" dirty="0">
              <a:latin typeface="Times New Roman" panose="02020603050405020304" pitchFamily="18" charset="0"/>
              <a:cs typeface="Times New Roman" panose="02020603050405020304" pitchFamily="18" charset="0"/>
            </a:endParaRPr>
          </a:p>
        </p:txBody>
      </p:sp>
      <p:sp>
        <p:nvSpPr>
          <p:cNvPr id="3" name="Satura vietturis 2">
            <a:extLst>
              <a:ext uri="{FF2B5EF4-FFF2-40B4-BE49-F238E27FC236}">
                <a16:creationId xmlns:a16="http://schemas.microsoft.com/office/drawing/2014/main" id="{A7535F0C-88ED-CCF5-77B9-6E2782323BC3}"/>
              </a:ext>
            </a:extLst>
          </p:cNvPr>
          <p:cNvSpPr>
            <a:spLocks noGrp="1"/>
          </p:cNvSpPr>
          <p:nvPr>
            <p:ph idx="1"/>
          </p:nvPr>
        </p:nvSpPr>
        <p:spPr>
          <a:xfrm>
            <a:off x="609600" y="1752600"/>
            <a:ext cx="7696200" cy="3886200"/>
          </a:xfrm>
        </p:spPr>
        <p:txBody>
          <a:bodyPr>
            <a:normAutofit fontScale="92500" lnSpcReduction="20000"/>
          </a:bodyPr>
          <a:lstStyle/>
          <a:p>
            <a:pPr marL="0" indent="0" algn="just">
              <a:buNone/>
            </a:pPr>
            <a:endParaRPr lang="lv-LV" sz="1800" dirty="0">
              <a:latin typeface="Times New Roman" panose="02020603050405020304" pitchFamily="18" charset="0"/>
              <a:cs typeface="Times New Roman" panose="02020603050405020304" pitchFamily="18" charset="0"/>
            </a:endParaRPr>
          </a:p>
          <a:p>
            <a:pPr algn="just"/>
            <a:r>
              <a:rPr lang="lv-LV" sz="1900" dirty="0">
                <a:latin typeface="Times New Roman" panose="02020603050405020304" pitchFamily="18" charset="0"/>
                <a:cs typeface="Times New Roman" panose="02020603050405020304" pitchFamily="18" charset="0"/>
              </a:rPr>
              <a:t>Sīkdatne (</a:t>
            </a:r>
            <a:r>
              <a:rPr lang="lv-LV" sz="1900" dirty="0" err="1">
                <a:latin typeface="Times New Roman" panose="02020603050405020304" pitchFamily="18" charset="0"/>
                <a:cs typeface="Times New Roman" panose="02020603050405020304" pitchFamily="18" charset="0"/>
              </a:rPr>
              <a:t>Cookie</a:t>
            </a:r>
            <a:r>
              <a:rPr lang="lv-LV" sz="1900" dirty="0">
                <a:latin typeface="Times New Roman" panose="02020603050405020304" pitchFamily="18" charset="0"/>
                <a:cs typeface="Times New Roman" panose="02020603050405020304" pitchFamily="18" charset="0"/>
              </a:rPr>
              <a:t>) ir neliela teksta datne, kas tiek nosūtīta uz lietotāja datoru vai mobilo ierīci tīmekļa vietnes apmeklēšanās laikā un ko tīmekļa vietne saglabā lietotāja datorā vai mobilajā ierīcē, kad lietotājs atver vietni. Katrā turpmākajā apmeklējuma reizē sīkdatnes tiek nosūtītas atpakaļ uz izcelsmes vietni vai uz citu vietni, kas atpazīst šo sīkdatni. Sīkdatnes darbojas kā konkrētas vietnes atmiņa, ļaujot šai vietnei atcerēties lietotāja datoru vai mobilo ierīci nākamajās apmeklējuma reizēs, tai skaitā sīkdatnes var atcerēties lietotāja iestatījumus vai padarīt vietnes lietošanu ērtāku.</a:t>
            </a:r>
          </a:p>
          <a:p>
            <a:pPr algn="just"/>
            <a:endParaRPr lang="lv-LV" sz="1900" dirty="0">
              <a:latin typeface="Times New Roman" panose="02020603050405020304" pitchFamily="18" charset="0"/>
              <a:cs typeface="Times New Roman" panose="02020603050405020304" pitchFamily="18" charset="0"/>
            </a:endParaRPr>
          </a:p>
          <a:p>
            <a:pPr algn="just"/>
            <a:r>
              <a:rPr lang="lv-LV" sz="1900" dirty="0">
                <a:latin typeface="Times New Roman" panose="02020603050405020304" pitchFamily="18" charset="0"/>
                <a:cs typeface="Times New Roman" panose="02020603050405020304" pitchFamily="18" charset="0"/>
              </a:rPr>
              <a:t>Informācijas sabiedrības pakalpojumu likuma </a:t>
            </a:r>
            <a:r>
              <a:rPr lang="lv-LV" sz="1900" i="0" dirty="0">
                <a:effectLst/>
                <a:latin typeface="Times New Roman" panose="02020603050405020304" pitchFamily="18" charset="0"/>
                <a:cs typeface="Times New Roman" panose="02020603050405020304" pitchFamily="18" charset="0"/>
              </a:rPr>
              <a:t>7.</a:t>
            </a:r>
            <a:r>
              <a:rPr lang="lv-LV" sz="1900" i="0" baseline="30000" dirty="0">
                <a:effectLst/>
                <a:latin typeface="Times New Roman" panose="02020603050405020304" pitchFamily="18" charset="0"/>
                <a:cs typeface="Times New Roman" panose="02020603050405020304" pitchFamily="18" charset="0"/>
              </a:rPr>
              <a:t>1</a:t>
            </a:r>
            <a:r>
              <a:rPr lang="lv-LV" sz="1900" i="0" dirty="0">
                <a:effectLst/>
                <a:latin typeface="Times New Roman" panose="02020603050405020304" pitchFamily="18" charset="0"/>
                <a:cs typeface="Times New Roman" panose="02020603050405020304" pitchFamily="18" charset="0"/>
              </a:rPr>
              <a:t> panta </a:t>
            </a:r>
            <a:r>
              <a:rPr lang="lv-LV" sz="1900" dirty="0">
                <a:latin typeface="Times New Roman" panose="02020603050405020304" pitchFamily="18" charset="0"/>
                <a:cs typeface="Times New Roman" panose="02020603050405020304" pitchFamily="18" charset="0"/>
              </a:rPr>
              <a:t>pirmā daļa noteic, ka i</a:t>
            </a:r>
            <a:r>
              <a:rPr lang="lv-LV" sz="1900" b="0" i="0" dirty="0">
                <a:effectLst/>
                <a:latin typeface="Times New Roman" panose="02020603050405020304" pitchFamily="18" charset="0"/>
                <a:cs typeface="Times New Roman" panose="02020603050405020304" pitchFamily="18" charset="0"/>
              </a:rPr>
              <a:t>nformācijas uzglabāšana abonenta vai lietotāja galiekārtā vai piekļuves iegūšana galiekārtā uzglabātajai informācijai ir </a:t>
            </a:r>
            <a:r>
              <a:rPr lang="lv-LV" sz="1900" b="0" i="0" u="sng" dirty="0">
                <a:latin typeface="Times New Roman" panose="02020603050405020304" pitchFamily="18" charset="0"/>
                <a:cs typeface="Times New Roman" panose="02020603050405020304" pitchFamily="18" charset="0"/>
              </a:rPr>
              <a:t>atļauta</a:t>
            </a:r>
            <a:r>
              <a:rPr lang="lv-LV" sz="1900" b="0" i="0" dirty="0">
                <a:latin typeface="Times New Roman" panose="02020603050405020304" pitchFamily="18" charset="0"/>
                <a:cs typeface="Times New Roman" panose="02020603050405020304" pitchFamily="18" charset="0"/>
              </a:rPr>
              <a:t>, ja </a:t>
            </a:r>
            <a:r>
              <a:rPr lang="lv-LV" sz="1900" b="0" i="0" dirty="0">
                <a:effectLst/>
                <a:latin typeface="Times New Roman" panose="02020603050405020304" pitchFamily="18" charset="0"/>
                <a:cs typeface="Times New Roman" panose="02020603050405020304" pitchFamily="18" charset="0"/>
              </a:rPr>
              <a:t>attiecīgais abonents vai lietotājs ir </a:t>
            </a:r>
            <a:r>
              <a:rPr lang="lv-LV" sz="1900" b="0" i="0" u="sng" dirty="0">
                <a:effectLst/>
                <a:latin typeface="Times New Roman" panose="02020603050405020304" pitchFamily="18" charset="0"/>
                <a:cs typeface="Times New Roman" panose="02020603050405020304" pitchFamily="18" charset="0"/>
              </a:rPr>
              <a:t>devis savu piekrišanu</a:t>
            </a:r>
            <a:r>
              <a:rPr lang="lv-LV" sz="1900" b="0" i="0" dirty="0">
                <a:effectLst/>
                <a:latin typeface="Times New Roman" panose="02020603050405020304" pitchFamily="18" charset="0"/>
                <a:cs typeface="Times New Roman" panose="02020603050405020304" pitchFamily="18" charset="0"/>
              </a:rPr>
              <a:t> pēc tam, kad saņēmis skaidru un visaptverošu informāciju par iepriekšminētās apstrādes mērķi saskaņā ar </a:t>
            </a:r>
            <a:r>
              <a:rPr lang="lv-LV" sz="1900" b="0" i="0"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Fizisko personu datu aizsardzības likumu</a:t>
            </a:r>
            <a:r>
              <a:rPr lang="lv-LV" sz="1900" strike="noStrike" dirty="0">
                <a:latin typeface="Times New Roman" panose="02020603050405020304" pitchFamily="18" charset="0"/>
                <a:cs typeface="Times New Roman" panose="02020603050405020304" pitchFamily="18" charset="0"/>
              </a:rPr>
              <a:t> </a:t>
            </a:r>
            <a:r>
              <a:rPr lang="lv-LV" sz="1900" i="1" strike="noStrike" dirty="0">
                <a:latin typeface="Times New Roman" panose="02020603050405020304" pitchFamily="18" charset="0"/>
                <a:cs typeface="Times New Roman" panose="02020603050405020304" pitchFamily="18" charset="0"/>
              </a:rPr>
              <a:t>(pastāv izņēmumi)</a:t>
            </a:r>
            <a:r>
              <a:rPr lang="lv-LV" sz="1900" strike="noStrike" dirty="0">
                <a:latin typeface="Times New Roman" panose="02020603050405020304" pitchFamily="18" charset="0"/>
                <a:cs typeface="Times New Roman" panose="02020603050405020304" pitchFamily="18" charset="0"/>
              </a:rPr>
              <a:t>.</a:t>
            </a:r>
            <a:endParaRPr lang="lv-LV" sz="1900" b="0" i="0" dirty="0">
              <a:effectLst/>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endParaRPr lang="lv-LV" altLang="lv-LV" sz="1800" dirty="0">
              <a:latin typeface="Times New Roman" panose="02020603050405020304" pitchFamily="18" charset="0"/>
              <a:cs typeface="Times New Roman" panose="02020603050405020304" pitchFamily="18" charset="0"/>
            </a:endParaRPr>
          </a:p>
          <a:p>
            <a:pPr>
              <a:defRPr/>
            </a:pPr>
            <a:endParaRPr lang="lv-LV" altLang="lv-LV" sz="2400" dirty="0">
              <a:latin typeface="Times New Roman" panose="02020603050405020304" pitchFamily="18" charset="0"/>
              <a:cs typeface="Times New Roman" panose="02020603050405020304" pitchFamily="18" charset="0"/>
            </a:endParaRPr>
          </a:p>
          <a:p>
            <a:pPr>
              <a:defRPr/>
            </a:pPr>
            <a:endParaRPr lang="lv-LV" dirty="0"/>
          </a:p>
        </p:txBody>
      </p:sp>
    </p:spTree>
    <p:extLst>
      <p:ext uri="{BB962C8B-B14F-4D97-AF65-F5344CB8AC3E}">
        <p14:creationId xmlns:p14="http://schemas.microsoft.com/office/powerpoint/2010/main" val="331318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descr="Attēls, kurā ir teksts&#10;&#10;Apraksts ģenerēts automātiski">
            <a:extLst>
              <a:ext uri="{FF2B5EF4-FFF2-40B4-BE49-F238E27FC236}">
                <a16:creationId xmlns:a16="http://schemas.microsoft.com/office/drawing/2014/main" id="{6947074F-59E6-63D6-63F0-E1158671A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514" y="1905000"/>
            <a:ext cx="4365486" cy="3403600"/>
          </a:xfrm>
          <a:prstGeom prst="rect">
            <a:avLst/>
          </a:prstGeom>
        </p:spPr>
      </p:pic>
      <p:sp>
        <p:nvSpPr>
          <p:cNvPr id="3" name="Satura vietturis 2">
            <a:extLst>
              <a:ext uri="{FF2B5EF4-FFF2-40B4-BE49-F238E27FC236}">
                <a16:creationId xmlns:a16="http://schemas.microsoft.com/office/drawing/2014/main" id="{80851B86-97D5-5B44-FE6E-FBB510D9DA55}"/>
              </a:ext>
            </a:extLst>
          </p:cNvPr>
          <p:cNvSpPr>
            <a:spLocks noGrp="1"/>
          </p:cNvSpPr>
          <p:nvPr>
            <p:ph idx="1"/>
          </p:nvPr>
        </p:nvSpPr>
        <p:spPr>
          <a:xfrm>
            <a:off x="628650" y="1825625"/>
            <a:ext cx="4552950" cy="4351338"/>
          </a:xfrm>
        </p:spPr>
        <p:txBody>
          <a:bodyPr>
            <a:normAutofit lnSpcReduction="10000"/>
          </a:bodyPr>
          <a:lstStyle/>
          <a:p>
            <a:pPr marL="0" indent="0" algn="just">
              <a:buNone/>
            </a:pPr>
            <a:r>
              <a:rPr lang="lv-LV" sz="1800" u="sng" dirty="0">
                <a:latin typeface="Times New Roman" panose="02020603050405020304" pitchFamily="18" charset="0"/>
                <a:cs typeface="Times New Roman" panose="02020603050405020304" pitchFamily="18" charset="0"/>
              </a:rPr>
              <a:t>Piekrišana attiecas, piemēram, uz šādām sīkdatnēm:</a:t>
            </a:r>
          </a:p>
          <a:p>
            <a:pPr algn="just"/>
            <a:r>
              <a:rPr lang="lv-LV" sz="1800" dirty="0">
                <a:latin typeface="Times New Roman" panose="02020603050405020304" pitchFamily="18" charset="0"/>
                <a:cs typeface="Times New Roman" panose="02020603050405020304" pitchFamily="18" charset="0"/>
              </a:rPr>
              <a:t>Analītiskās sīkdatnes - ļauj uzskaitīt apmeklējumu skaitu un avotus, lai varētu izmērīt un uzlabot tīmekļa vietnes darbību. Tās palīdz saprast, kuras lapas ir visiecienītākās un kuras tiek izmantotas visretāk, kā arī to, kā apmeklētāji pārvietojas vietnē. </a:t>
            </a:r>
          </a:p>
          <a:p>
            <a:pPr algn="just"/>
            <a:r>
              <a:rPr lang="lv-LV" sz="1800" dirty="0">
                <a:latin typeface="Times New Roman" panose="02020603050405020304" pitchFamily="18" charset="0"/>
                <a:cs typeface="Times New Roman" panose="02020603050405020304" pitchFamily="18" charset="0"/>
              </a:rPr>
              <a:t>Mārketinga sīkdatnes - tiek izmantotas, lai identificētu lietotājam vēlamo saturu tīmekļa vietnē un sniegtu vispiemērotāko informāciju par komersanta produktiem un pakalpojumiem, uzlabotu satura pielāgošanu. Šīs sīkdatnes var tikt izmantotas reklāmas kampaņu vajadzībām trešo pušu tīmekļa vietnēs. </a:t>
            </a:r>
          </a:p>
          <a:p>
            <a:endParaRPr lang="lv-LV" sz="2400" dirty="0">
              <a:latin typeface="Times New Roman" panose="02020603050405020304" pitchFamily="18" charset="0"/>
              <a:cs typeface="Times New Roman" panose="02020603050405020304" pitchFamily="18" charset="0"/>
            </a:endParaRPr>
          </a:p>
          <a:p>
            <a:endParaRPr lang="lv-LV" dirty="0"/>
          </a:p>
        </p:txBody>
      </p:sp>
      <p:sp>
        <p:nvSpPr>
          <p:cNvPr id="7" name="Virsraksts 1">
            <a:extLst>
              <a:ext uri="{FF2B5EF4-FFF2-40B4-BE49-F238E27FC236}">
                <a16:creationId xmlns:a16="http://schemas.microsoft.com/office/drawing/2014/main" id="{B30D502E-FABC-BDE7-CB64-DDBF9BF8B515}"/>
              </a:ext>
            </a:extLst>
          </p:cNvPr>
          <p:cNvSpPr>
            <a:spLocks noGrp="1"/>
          </p:cNvSpPr>
          <p:nvPr>
            <p:ph type="title"/>
          </p:nvPr>
        </p:nvSpPr>
        <p:spPr>
          <a:xfrm>
            <a:off x="1905000" y="320674"/>
            <a:ext cx="7886700" cy="1325563"/>
          </a:xfrm>
        </p:spPr>
        <p:txBody>
          <a:bodyPr>
            <a:normAutofit/>
          </a:bodyPr>
          <a:lstStyle/>
          <a:p>
            <a:r>
              <a:rPr lang="lv-LV" altLang="en-US" sz="2400" b="1" dirty="0">
                <a:latin typeface="Times New Roman" panose="02020603050405020304" pitchFamily="18" charset="0"/>
                <a:cs typeface="Times New Roman" panose="02020603050405020304" pitchFamily="18" charset="0"/>
              </a:rPr>
              <a:t>Piekrišana un sīkdatņu izmantošana</a:t>
            </a:r>
          </a:p>
        </p:txBody>
      </p:sp>
    </p:spTree>
    <p:extLst>
      <p:ext uri="{BB962C8B-B14F-4D97-AF65-F5344CB8AC3E}">
        <p14:creationId xmlns:p14="http://schemas.microsoft.com/office/powerpoint/2010/main" val="796910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irsraksts 1">
            <a:extLst>
              <a:ext uri="{FF2B5EF4-FFF2-40B4-BE49-F238E27FC236}">
                <a16:creationId xmlns:a16="http://schemas.microsoft.com/office/drawing/2014/main" id="{EE85DDB5-8C6E-E9AA-10DD-8A46D5D7C2E0}"/>
              </a:ext>
            </a:extLst>
          </p:cNvPr>
          <p:cNvSpPr>
            <a:spLocks noGrp="1"/>
          </p:cNvSpPr>
          <p:nvPr>
            <p:ph type="title"/>
          </p:nvPr>
        </p:nvSpPr>
        <p:spPr>
          <a:xfrm>
            <a:off x="2133600" y="381000"/>
            <a:ext cx="6858000" cy="1184275"/>
          </a:xfrm>
        </p:spPr>
        <p:txBody>
          <a:bodyPr>
            <a:normAutofit/>
          </a:bodyPr>
          <a:lstStyle/>
          <a:p>
            <a:r>
              <a:rPr lang="lv-LV" altLang="en-US" sz="2400" b="1" dirty="0">
                <a:latin typeface="Times New Roman" panose="02020603050405020304" pitchFamily="18" charset="0"/>
                <a:cs typeface="Times New Roman" panose="02020603050405020304" pitchFamily="18" charset="0"/>
              </a:rPr>
              <a:t>Piekrišana un sīkdatņu izmantošana</a:t>
            </a:r>
          </a:p>
        </p:txBody>
      </p:sp>
      <p:sp>
        <p:nvSpPr>
          <p:cNvPr id="3" name="Satura vietturis 2">
            <a:extLst>
              <a:ext uri="{FF2B5EF4-FFF2-40B4-BE49-F238E27FC236}">
                <a16:creationId xmlns:a16="http://schemas.microsoft.com/office/drawing/2014/main" id="{A7535F0C-88ED-CCF5-77B9-6E2782323BC3}"/>
              </a:ext>
            </a:extLst>
          </p:cNvPr>
          <p:cNvSpPr>
            <a:spLocks noGrp="1"/>
          </p:cNvSpPr>
          <p:nvPr>
            <p:ph idx="1"/>
          </p:nvPr>
        </p:nvSpPr>
        <p:spPr>
          <a:xfrm>
            <a:off x="609600" y="1565275"/>
            <a:ext cx="7848600" cy="4495800"/>
          </a:xfrm>
        </p:spPr>
        <p:txBody>
          <a:bodyPr>
            <a:normAutofit/>
          </a:bodyPr>
          <a:lstStyle/>
          <a:p>
            <a:pPr marL="0" indent="0" algn="ctr">
              <a:buNone/>
            </a:pPr>
            <a:endParaRPr lang="lv-LV" altLang="lv-LV" sz="1900" dirty="0">
              <a:latin typeface="Times New Roman" panose="02020603050405020304" pitchFamily="18" charset="0"/>
              <a:cs typeface="Times New Roman" panose="02020603050405020304" pitchFamily="18" charset="0"/>
            </a:endParaRPr>
          </a:p>
          <a:p>
            <a:pPr algn="just"/>
            <a:r>
              <a:rPr lang="lv-LV" altLang="en-US" sz="1900" u="sng" dirty="0">
                <a:latin typeface="Times New Roman" panose="02020603050405020304" pitchFamily="18" charset="0"/>
                <a:cs typeface="Times New Roman" panose="02020603050405020304" pitchFamily="18" charset="0"/>
              </a:rPr>
              <a:t>Brīvi sniegta piekrišana</a:t>
            </a:r>
            <a:r>
              <a:rPr lang="lv-LV" altLang="en-US" sz="1900" dirty="0">
                <a:latin typeface="Times New Roman" panose="02020603050405020304" pitchFamily="18" charset="0"/>
                <a:cs typeface="Times New Roman" panose="02020603050405020304" pitchFamily="18" charset="0"/>
              </a:rPr>
              <a:t> - r</a:t>
            </a:r>
            <a:r>
              <a:rPr lang="lv-LV" sz="1900" i="0" dirty="0">
                <a:effectLst/>
                <a:latin typeface="Times New Roman" panose="02020603050405020304" pitchFamily="18" charset="0"/>
                <a:cs typeface="Times New Roman" panose="02020603050405020304" pitchFamily="18" charset="0"/>
              </a:rPr>
              <a:t>eāla izvēles iespēja pār sīkdatnēm ar negatīvu seku neiestāšanās risku. </a:t>
            </a:r>
          </a:p>
          <a:p>
            <a:pPr algn="just"/>
            <a:r>
              <a:rPr lang="lv-LV" sz="1900" i="0" u="sng" dirty="0">
                <a:effectLst/>
                <a:latin typeface="Times New Roman" panose="02020603050405020304" pitchFamily="18" charset="0"/>
                <a:cs typeface="Times New Roman" panose="02020603050405020304" pitchFamily="18" charset="0"/>
              </a:rPr>
              <a:t>Konkrēta piekrišana</a:t>
            </a:r>
            <a:r>
              <a:rPr lang="lv-LV" sz="1900" i="0" dirty="0">
                <a:effectLst/>
                <a:latin typeface="Times New Roman" panose="02020603050405020304" pitchFamily="18" charset="0"/>
                <a:cs typeface="Times New Roman" panose="02020603050405020304" pitchFamily="18" charset="0"/>
              </a:rPr>
              <a:t> - jābūt norādītiem konkrētiem personas datu apstrādes nolūkiem un apstrādātajiem datiem jābūt adekvātiem, atbilstīgiem un tie nedrīkst būt pārmērīgi attiecībā uz nolūkiem, kādiem tie ir iegūti un/vai tālāk apstrādāti.</a:t>
            </a:r>
          </a:p>
          <a:p>
            <a:pPr algn="just"/>
            <a:r>
              <a:rPr lang="lv-LV" sz="1900" u="sng" dirty="0">
                <a:latin typeface="Times New Roman" panose="02020603050405020304" pitchFamily="18" charset="0"/>
                <a:cs typeface="Times New Roman" panose="02020603050405020304" pitchFamily="18" charset="0"/>
              </a:rPr>
              <a:t>Apzināta piekrišana</a:t>
            </a:r>
            <a:r>
              <a:rPr lang="lv-LV" sz="1900" dirty="0">
                <a:latin typeface="Times New Roman" panose="02020603050405020304" pitchFamily="18" charset="0"/>
                <a:cs typeface="Times New Roman" panose="02020603050405020304" pitchFamily="18" charset="0"/>
              </a:rPr>
              <a:t> </a:t>
            </a:r>
            <a:r>
              <a:rPr lang="lv-LV" sz="1900" b="1" dirty="0">
                <a:latin typeface="Times New Roman" panose="02020603050405020304" pitchFamily="18" charset="0"/>
                <a:cs typeface="Times New Roman" panose="02020603050405020304" pitchFamily="18" charset="0"/>
              </a:rPr>
              <a:t>- </a:t>
            </a:r>
            <a:r>
              <a:rPr lang="lv-LV" sz="1900" dirty="0">
                <a:latin typeface="Times New Roman" panose="02020603050405020304" pitchFamily="18" charset="0"/>
                <a:cs typeface="Times New Roman" panose="02020603050405020304" pitchFamily="18" charset="0"/>
              </a:rPr>
              <a:t>informācijas nodrošināšana tīmekļa vietnēs pirms piekrišanas saņemšanas ir būtiska, lai tīmekļa vietnes lietotājs varētu pieņemt apzinātus lēmumus, saprast, kam viņi piekrīt.</a:t>
            </a:r>
          </a:p>
          <a:p>
            <a:pPr algn="just"/>
            <a:r>
              <a:rPr lang="lv-LV" sz="1900" u="sng" dirty="0">
                <a:latin typeface="Times New Roman" panose="02020603050405020304" pitchFamily="18" charset="0"/>
                <a:cs typeface="Times New Roman" panose="02020603050405020304" pitchFamily="18" charset="0"/>
              </a:rPr>
              <a:t>Aktīvi sniegta piekrišana</a:t>
            </a:r>
            <a:r>
              <a:rPr lang="lv-LV" sz="1900" dirty="0">
                <a:latin typeface="Times New Roman" panose="02020603050405020304" pitchFamily="18" charset="0"/>
                <a:cs typeface="Times New Roman" panose="02020603050405020304" pitchFamily="18" charset="0"/>
              </a:rPr>
              <a:t> </a:t>
            </a:r>
            <a:r>
              <a:rPr lang="lv-LV" sz="1900" b="1" dirty="0">
                <a:latin typeface="Times New Roman" panose="02020603050405020304" pitchFamily="18" charset="0"/>
                <a:cs typeface="Times New Roman" panose="02020603050405020304" pitchFamily="18" charset="0"/>
              </a:rPr>
              <a:t>- </a:t>
            </a:r>
            <a:r>
              <a:rPr lang="lv-LV" sz="1900" dirty="0">
                <a:latin typeface="Times New Roman" panose="02020603050405020304" pitchFamily="18" charset="0"/>
                <a:cs typeface="Times New Roman" panose="02020603050405020304" pitchFamily="18" charset="0"/>
              </a:rPr>
              <a:t>piekrišanai jābūt nepārprotami sniegtai ar lietotāja aktīvu darbību, kas apstiprina, ka lietotājs piekrīt sīkdatņu izmantošanai.</a:t>
            </a:r>
          </a:p>
          <a:p>
            <a:pPr>
              <a:defRPr/>
            </a:pPr>
            <a:endParaRPr lang="lv-LV" altLang="lv-LV" sz="2400" dirty="0">
              <a:latin typeface="Times New Roman" panose="02020603050405020304" pitchFamily="18" charset="0"/>
              <a:cs typeface="Times New Roman" panose="02020603050405020304" pitchFamily="18" charset="0"/>
            </a:endParaRPr>
          </a:p>
          <a:p>
            <a:pPr>
              <a:defRPr/>
            </a:pPr>
            <a:endParaRPr lang="lv-LV" dirty="0"/>
          </a:p>
        </p:txBody>
      </p:sp>
    </p:spTree>
    <p:extLst>
      <p:ext uri="{BB962C8B-B14F-4D97-AF65-F5344CB8AC3E}">
        <p14:creationId xmlns:p14="http://schemas.microsoft.com/office/powerpoint/2010/main" val="3838889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4647</TotalTime>
  <Words>2153</Words>
  <Application>Microsoft Office PowerPoint</Application>
  <PresentationFormat>On-screen Show (4:3)</PresentationFormat>
  <Paragraphs>270</Paragraphs>
  <Slides>44</Slides>
  <Notes>17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2" baseType="lpstr">
      <vt:lpstr>Arial</vt:lpstr>
      <vt:lpstr>Calibri</vt:lpstr>
      <vt:lpstr>Calibri Light</vt:lpstr>
      <vt:lpstr>Courier New</vt:lpstr>
      <vt:lpstr>Times New Roman</vt:lpstr>
      <vt:lpstr>Office Theme</vt:lpstr>
      <vt:lpstr>4_Office Theme</vt:lpstr>
      <vt:lpstr>Bitmap Image</vt:lpstr>
      <vt:lpstr>“UZŅĒMĒJA ABC – piekrišana – sīkdatnes un komerciāls paziņojums; Datu aizsardzības speciālists”</vt:lpstr>
      <vt:lpstr>Datu subjekta piekrišana atbilstoši Informācijas sabiedrības pakalpojumu likumam </vt:lpstr>
      <vt:lpstr>Preventīvās pārbaudes 2021. un 2022.gadā</vt:lpstr>
      <vt:lpstr>Personas datu aizsardzības normatīvais ietvars</vt:lpstr>
      <vt:lpstr>Datu subjekta piekrišana (Vispārīgā datu aizsardzības regula)</vt:lpstr>
      <vt:lpstr>Komerciāli paziņojumi un Informācijas sabiedrības pakalpojumu likums</vt:lpstr>
      <vt:lpstr>Sīkdatnes un Informācijas sabiedrības pakalpojumu likums</vt:lpstr>
      <vt:lpstr>Piekrišana un sīkdatņu izmantošana</vt:lpstr>
      <vt:lpstr>Piekrišana un sīkdatņu izmantošana</vt:lpstr>
      <vt:lpstr>Pirmajā slānī (informatīvajā brīdinājuma logā) jāiekļauj: </vt:lpstr>
      <vt:lpstr>Otrajā slānī (sīkdatņu politikā/lietošanas noteikumos) jāiekļauj: </vt:lpstr>
      <vt:lpstr>Informatīvais brīdinājuma logs (baneris)</vt:lpstr>
      <vt:lpstr>Piekrišanas nosacījuma izņēmumi </vt:lpstr>
      <vt:lpstr>Piekrišanas nosacījuma izņēmumi </vt:lpstr>
      <vt:lpstr>Informatīvais brīdinājuma logs (baneris) (pastāv gadījumi, kad nav obligāti)</vt:lpstr>
      <vt:lpstr>Sīkdatņu izmantošana tīmekļa vietnē (tehniskie aspekti) </vt:lpstr>
      <vt:lpstr>PowerPoint Presentation</vt:lpstr>
      <vt:lpstr>PowerPoint Presentation</vt:lpstr>
      <vt:lpstr>Biežāk konstatētās neatbilstības praksē</vt:lpstr>
      <vt:lpstr>1. Uzstādītas sīkdatnes pirms tīmekļa vietnes lietotāja piekrišanas saņemšanas (analītiskās un mārketinga sīkdatnes)</vt:lpstr>
      <vt:lpstr>2. Iepriekš atzīmēti laukumi sīkdatņu izmantošanai pirmajā slānī (informatīvajā brīdinājuma logā)</vt:lpstr>
      <vt:lpstr>3. Nav sīkdatņu noraidīšanas opcijas</vt:lpstr>
      <vt:lpstr>Labās prakses piemēri</vt:lpstr>
      <vt:lpstr>4. Maldinošs saites dizains</vt:lpstr>
      <vt:lpstr>5. Maldinošas pogu krāsas</vt:lpstr>
      <vt:lpstr>6. Maldinošs pogu kontrasts</vt:lpstr>
      <vt:lpstr>7. Maldinošs teksta stils</vt:lpstr>
      <vt:lpstr>Labās prakses piemērs</vt:lpstr>
      <vt:lpstr>8. Kļūdas sīkdatņu klasifikācijā</vt:lpstr>
      <vt:lpstr>PowerPoint Presentation</vt:lpstr>
      <vt:lpstr>PowerPoint Presentation</vt:lpstr>
      <vt:lpstr>Inkognito režīms interneta pārlūkā</vt:lpstr>
      <vt:lpstr>Vai ir iespējams atslēgt sīkdatnes, izmantojot pārlūkprogrammas iestatījumus?</vt:lpstr>
      <vt:lpstr>Jautājums</vt:lpstr>
      <vt:lpstr>Datu aizsardzības speciālists (DAS)</vt:lpstr>
      <vt:lpstr> Kas ir Datu aizsardzības speciālists un kāda ir tā loma?</vt:lpstr>
      <vt:lpstr>Norīkošana</vt:lpstr>
      <vt:lpstr>Norīkošana</vt:lpstr>
      <vt:lpstr>Datu aizsardzības speciālista (DAS) statuss</vt:lpstr>
      <vt:lpstr>Datu aizsardzības speciālista statuss</vt:lpstr>
      <vt:lpstr>Pienākumi</vt:lpstr>
      <vt:lpstr>Labā prakse interešu konflikta novēršanai</vt:lpstr>
      <vt:lpstr>PowerPoint Presentation</vt:lpstr>
      <vt:lpstr>Paldies par uzmanību!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Prezentācijas tēmas nosaukums</dc:title>
  <dc:creator>Agita Silniece</dc:creator>
  <cp:lastModifiedBy>Agita Silniece</cp:lastModifiedBy>
  <cp:revision>582</cp:revision>
  <cp:lastPrinted>2018-08-22T05:46:58Z</cp:lastPrinted>
  <dcterms:created xsi:type="dcterms:W3CDTF">2006-08-16T00:00:00Z</dcterms:created>
  <dcterms:modified xsi:type="dcterms:W3CDTF">2022-10-12T12:41:22Z</dcterms:modified>
</cp:coreProperties>
</file>