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9" r:id="rId15"/>
    <p:sldId id="268"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34"/>
    <p:restoredTop sz="94714"/>
  </p:normalViewPr>
  <p:slideViewPr>
    <p:cSldViewPr snapToGrid="0" snapToObjects="1">
      <p:cViewPr varScale="1">
        <p:scale>
          <a:sx n="104" d="100"/>
          <a:sy n="104" d="100"/>
        </p:scale>
        <p:origin x="54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0943AC-2A29-4204-B6FB-EA1FFB08CC3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D52CB100-EADE-4DB7-AE14-4CF5521C5559}">
      <dgm:prSet custT="1">
        <dgm:style>
          <a:lnRef idx="1">
            <a:schemeClr val="dk1"/>
          </a:lnRef>
          <a:fillRef idx="2">
            <a:schemeClr val="dk1"/>
          </a:fillRef>
          <a:effectRef idx="1">
            <a:schemeClr val="dk1"/>
          </a:effectRef>
          <a:fontRef idx="minor">
            <a:schemeClr val="dk1"/>
          </a:fontRef>
        </dgm:style>
      </dgm:prSet>
      <dgm:spPr>
        <a:ln/>
      </dgm:spPr>
      <dgm:t>
        <a:bodyPr/>
        <a:lstStyle/>
        <a:p>
          <a:r>
            <a:rPr lang="en-US" sz="1800" b="1" dirty="0" err="1">
              <a:solidFill>
                <a:srgbClr val="002060"/>
              </a:solidFill>
            </a:rPr>
            <a:t>Dati</a:t>
          </a:r>
          <a:r>
            <a:rPr lang="en-US" sz="1800" b="1" dirty="0">
              <a:solidFill>
                <a:srgbClr val="002060"/>
              </a:solidFill>
            </a:rPr>
            <a:t> </a:t>
          </a:r>
          <a:r>
            <a:rPr lang="en-US" sz="1800" b="1" dirty="0" err="1">
              <a:solidFill>
                <a:srgbClr val="002060"/>
              </a:solidFill>
            </a:rPr>
            <a:t>tiek</a:t>
          </a:r>
          <a:r>
            <a:rPr lang="en-US" sz="1800" b="1" dirty="0">
              <a:solidFill>
                <a:srgbClr val="002060"/>
              </a:solidFill>
            </a:rPr>
            <a:t> </a:t>
          </a:r>
          <a:r>
            <a:rPr lang="en-US" sz="1800" b="1" dirty="0" err="1">
              <a:solidFill>
                <a:srgbClr val="002060"/>
              </a:solidFill>
            </a:rPr>
            <a:t>apstrādāti</a:t>
          </a:r>
          <a:r>
            <a:rPr lang="en-US" sz="1800" b="1" dirty="0">
              <a:solidFill>
                <a:srgbClr val="002060"/>
              </a:solidFill>
            </a:rPr>
            <a:t> ne </a:t>
          </a:r>
          <a:r>
            <a:rPr lang="en-US" sz="1800" b="1" dirty="0" err="1">
              <a:solidFill>
                <a:srgbClr val="002060"/>
              </a:solidFill>
            </a:rPr>
            <a:t>ilgāk</a:t>
          </a:r>
          <a:r>
            <a:rPr lang="en-US" sz="1800" b="1" dirty="0">
              <a:solidFill>
                <a:srgbClr val="002060"/>
              </a:solidFill>
            </a:rPr>
            <a:t> </a:t>
          </a:r>
          <a:r>
            <a:rPr lang="en-US" sz="1800" b="1" dirty="0" err="1">
              <a:solidFill>
                <a:srgbClr val="002060"/>
              </a:solidFill>
            </a:rPr>
            <a:t>kā</a:t>
          </a:r>
          <a:r>
            <a:rPr lang="en-US" sz="1800" b="1" dirty="0">
              <a:solidFill>
                <a:srgbClr val="002060"/>
              </a:solidFill>
            </a:rPr>
            <a:t> </a:t>
          </a:r>
          <a:r>
            <a:rPr lang="en-US" sz="1800" b="1" dirty="0" err="1">
              <a:solidFill>
                <a:srgbClr val="002060"/>
              </a:solidFill>
            </a:rPr>
            <a:t>nepieciešams</a:t>
          </a:r>
          <a:r>
            <a:rPr lang="en-US" sz="1800" b="1" dirty="0">
              <a:solidFill>
                <a:srgbClr val="002060"/>
              </a:solidFill>
            </a:rPr>
            <a:t>!</a:t>
          </a:r>
        </a:p>
      </dgm:t>
    </dgm:pt>
    <dgm:pt modelId="{EC1E1FF5-0C2B-4A78-A66C-2A83AAAE6E92}" type="parTrans" cxnId="{70B8A3E5-DE57-4780-B2D6-42C6763748DD}">
      <dgm:prSet/>
      <dgm:spPr/>
      <dgm:t>
        <a:bodyPr/>
        <a:lstStyle/>
        <a:p>
          <a:endParaRPr lang="en-US"/>
        </a:p>
      </dgm:t>
    </dgm:pt>
    <dgm:pt modelId="{7B891DB8-A326-4607-A6B2-6F6C726ABC14}" type="sibTrans" cxnId="{70B8A3E5-DE57-4780-B2D6-42C6763748DD}">
      <dgm:prSet/>
      <dgm:spPr/>
      <dgm:t>
        <a:bodyPr/>
        <a:lstStyle/>
        <a:p>
          <a:endParaRPr lang="en-US"/>
        </a:p>
      </dgm:t>
    </dgm:pt>
    <dgm:pt modelId="{90ADE262-76F6-4A18-9F10-44CAC672EAE5}">
      <dgm:prSet custT="1">
        <dgm:style>
          <a:lnRef idx="1">
            <a:schemeClr val="dk1"/>
          </a:lnRef>
          <a:fillRef idx="2">
            <a:schemeClr val="dk1"/>
          </a:fillRef>
          <a:effectRef idx="1">
            <a:schemeClr val="dk1"/>
          </a:effectRef>
          <a:fontRef idx="minor">
            <a:schemeClr val="dk1"/>
          </a:fontRef>
        </dgm:style>
      </dgm:prSet>
      <dgm:spPr/>
      <dgm:t>
        <a:bodyPr/>
        <a:lstStyle/>
        <a:p>
          <a:r>
            <a:rPr lang="en-US" sz="1800" b="1" dirty="0" err="1">
              <a:solidFill>
                <a:srgbClr val="002060"/>
              </a:solidFill>
            </a:rPr>
            <a:t>Dati</a:t>
          </a:r>
          <a:r>
            <a:rPr lang="en-US" sz="1800" b="1" dirty="0">
              <a:solidFill>
                <a:srgbClr val="002060"/>
              </a:solidFill>
            </a:rPr>
            <a:t> </a:t>
          </a:r>
          <a:r>
            <a:rPr lang="en-US" sz="1800" b="1" dirty="0" err="1">
              <a:solidFill>
                <a:srgbClr val="002060"/>
              </a:solidFill>
            </a:rPr>
            <a:t>ir</a:t>
          </a:r>
          <a:r>
            <a:rPr lang="en-US" sz="1800" b="1" dirty="0">
              <a:solidFill>
                <a:srgbClr val="002060"/>
              </a:solidFill>
            </a:rPr>
            <a:t> </a:t>
          </a:r>
          <a:r>
            <a:rPr lang="en-US" sz="1800" b="1" dirty="0" err="1">
              <a:solidFill>
                <a:srgbClr val="002060"/>
              </a:solidFill>
            </a:rPr>
            <a:t>apstrādāti</a:t>
          </a:r>
          <a:r>
            <a:rPr lang="en-US" sz="1800" b="1" dirty="0">
              <a:solidFill>
                <a:srgbClr val="002060"/>
              </a:solidFill>
            </a:rPr>
            <a:t> </a:t>
          </a:r>
          <a:r>
            <a:rPr lang="en-US" sz="1800" b="1" dirty="0" err="1">
              <a:solidFill>
                <a:srgbClr val="002060"/>
              </a:solidFill>
            </a:rPr>
            <a:t>nepieciešamajā</a:t>
          </a:r>
          <a:r>
            <a:rPr lang="en-US" sz="1800" b="1" dirty="0">
              <a:solidFill>
                <a:srgbClr val="002060"/>
              </a:solidFill>
            </a:rPr>
            <a:t> </a:t>
          </a:r>
          <a:r>
            <a:rPr lang="en-US" sz="1800" b="1" dirty="0" err="1">
              <a:solidFill>
                <a:srgbClr val="002060"/>
              </a:solidFill>
            </a:rPr>
            <a:t>apjomā</a:t>
          </a:r>
          <a:r>
            <a:rPr lang="en-US" sz="1800" b="1" dirty="0">
              <a:solidFill>
                <a:srgbClr val="002060"/>
              </a:solidFill>
            </a:rPr>
            <a:t>!</a:t>
          </a:r>
        </a:p>
      </dgm:t>
    </dgm:pt>
    <dgm:pt modelId="{31DF639B-7537-4B12-8663-71AC4711A871}" type="parTrans" cxnId="{046EC2C8-E858-4DB8-B37E-480A067B8B18}">
      <dgm:prSet/>
      <dgm:spPr/>
      <dgm:t>
        <a:bodyPr/>
        <a:lstStyle/>
        <a:p>
          <a:endParaRPr lang="en-US"/>
        </a:p>
      </dgm:t>
    </dgm:pt>
    <dgm:pt modelId="{2651A678-2702-462B-83C3-2B1971FB544E}" type="sibTrans" cxnId="{046EC2C8-E858-4DB8-B37E-480A067B8B18}">
      <dgm:prSet/>
      <dgm:spPr/>
      <dgm:t>
        <a:bodyPr/>
        <a:lstStyle/>
        <a:p>
          <a:endParaRPr lang="en-US"/>
        </a:p>
      </dgm:t>
    </dgm:pt>
    <dgm:pt modelId="{65E23D90-D8A6-46FD-92C1-593607B3826C}">
      <dgm:prSet custT="1">
        <dgm:style>
          <a:lnRef idx="1">
            <a:schemeClr val="dk1"/>
          </a:lnRef>
          <a:fillRef idx="2">
            <a:schemeClr val="dk1"/>
          </a:fillRef>
          <a:effectRef idx="1">
            <a:schemeClr val="dk1"/>
          </a:effectRef>
          <a:fontRef idx="minor">
            <a:schemeClr val="dk1"/>
          </a:fontRef>
        </dgm:style>
      </dgm:prSet>
      <dgm:spPr/>
      <dgm:t>
        <a:bodyPr/>
        <a:lstStyle/>
        <a:p>
          <a:r>
            <a:rPr lang="en-US" sz="1800" b="1" dirty="0" err="1">
              <a:solidFill>
                <a:srgbClr val="002060"/>
              </a:solidFill>
            </a:rPr>
            <a:t>Dati</a:t>
          </a:r>
          <a:r>
            <a:rPr lang="en-US" sz="1800" b="1" dirty="0">
              <a:solidFill>
                <a:srgbClr val="002060"/>
              </a:solidFill>
            </a:rPr>
            <a:t> </a:t>
          </a:r>
          <a:r>
            <a:rPr lang="en-US" sz="1800" b="1" dirty="0" err="1">
              <a:solidFill>
                <a:srgbClr val="002060"/>
              </a:solidFill>
            </a:rPr>
            <a:t>ir</a:t>
          </a:r>
          <a:r>
            <a:rPr lang="en-US" sz="1800" b="1" dirty="0">
              <a:solidFill>
                <a:srgbClr val="002060"/>
              </a:solidFill>
            </a:rPr>
            <a:t> </a:t>
          </a:r>
          <a:r>
            <a:rPr lang="en-US" sz="1800" b="1" dirty="0" err="1">
              <a:solidFill>
                <a:srgbClr val="002060"/>
              </a:solidFill>
            </a:rPr>
            <a:t>precīzi</a:t>
          </a:r>
          <a:r>
            <a:rPr lang="en-US" sz="1800" b="1" dirty="0">
              <a:solidFill>
                <a:srgbClr val="002060"/>
              </a:solidFill>
            </a:rPr>
            <a:t> </a:t>
          </a:r>
          <a:r>
            <a:rPr lang="en-US" sz="1800" b="1" dirty="0" err="1">
              <a:solidFill>
                <a:srgbClr val="002060"/>
              </a:solidFill>
            </a:rPr>
            <a:t>deklarētā</a:t>
          </a:r>
          <a:r>
            <a:rPr lang="en-US" sz="1800" b="1" dirty="0">
              <a:solidFill>
                <a:srgbClr val="002060"/>
              </a:solidFill>
            </a:rPr>
            <a:t> </a:t>
          </a:r>
          <a:r>
            <a:rPr lang="en-US" sz="1800" b="1" dirty="0" err="1">
              <a:solidFill>
                <a:srgbClr val="002060"/>
              </a:solidFill>
            </a:rPr>
            <a:t>nolūka</a:t>
          </a:r>
          <a:r>
            <a:rPr lang="en-US" sz="1800" b="1" dirty="0">
              <a:solidFill>
                <a:srgbClr val="002060"/>
              </a:solidFill>
            </a:rPr>
            <a:t> </a:t>
          </a:r>
          <a:r>
            <a:rPr lang="en-US" sz="1800" b="1" dirty="0" err="1">
              <a:solidFill>
                <a:srgbClr val="002060"/>
              </a:solidFill>
            </a:rPr>
            <a:t>sasniegšanai</a:t>
          </a:r>
          <a:r>
            <a:rPr lang="en-US" sz="1800" b="1" dirty="0">
              <a:solidFill>
                <a:srgbClr val="002060"/>
              </a:solidFill>
            </a:rPr>
            <a:t>!</a:t>
          </a:r>
        </a:p>
      </dgm:t>
    </dgm:pt>
    <dgm:pt modelId="{67138F0C-5611-4A3B-800E-5206DF3057D0}" type="parTrans" cxnId="{45D7FDA7-C57E-41E3-A189-04471B0D917F}">
      <dgm:prSet/>
      <dgm:spPr/>
      <dgm:t>
        <a:bodyPr/>
        <a:lstStyle/>
        <a:p>
          <a:endParaRPr lang="en-US"/>
        </a:p>
      </dgm:t>
    </dgm:pt>
    <dgm:pt modelId="{010184A9-E252-411A-8360-7D67E60ECE55}" type="sibTrans" cxnId="{45D7FDA7-C57E-41E3-A189-04471B0D917F}">
      <dgm:prSet/>
      <dgm:spPr/>
      <dgm:t>
        <a:bodyPr/>
        <a:lstStyle/>
        <a:p>
          <a:endParaRPr lang="en-US"/>
        </a:p>
      </dgm:t>
    </dgm:pt>
    <dgm:pt modelId="{C5CBE85B-3186-442E-8FF5-59023F427779}">
      <dgm:prSet custT="1">
        <dgm:style>
          <a:lnRef idx="1">
            <a:schemeClr val="dk1"/>
          </a:lnRef>
          <a:fillRef idx="2">
            <a:schemeClr val="dk1"/>
          </a:fillRef>
          <a:effectRef idx="1">
            <a:schemeClr val="dk1"/>
          </a:effectRef>
          <a:fontRef idx="minor">
            <a:schemeClr val="dk1"/>
          </a:fontRef>
        </dgm:style>
      </dgm:prSet>
      <dgm:spPr/>
      <dgm:t>
        <a:bodyPr/>
        <a:lstStyle/>
        <a:p>
          <a:r>
            <a:rPr lang="en-US" sz="1800" b="1" dirty="0" err="1">
              <a:solidFill>
                <a:srgbClr val="002060"/>
              </a:solidFill>
            </a:rPr>
            <a:t>Dati</a:t>
          </a:r>
          <a:r>
            <a:rPr lang="en-US" sz="1800" b="1" dirty="0">
              <a:solidFill>
                <a:srgbClr val="002060"/>
              </a:solidFill>
            </a:rPr>
            <a:t> </a:t>
          </a:r>
          <a:r>
            <a:rPr lang="en-US" sz="1800" b="1" dirty="0" err="1">
              <a:solidFill>
                <a:srgbClr val="002060"/>
              </a:solidFill>
            </a:rPr>
            <a:t>ir</a:t>
          </a:r>
          <a:r>
            <a:rPr lang="en-US" sz="1800" b="1" dirty="0">
              <a:solidFill>
                <a:srgbClr val="002060"/>
              </a:solidFill>
            </a:rPr>
            <a:t> </a:t>
          </a:r>
          <a:r>
            <a:rPr lang="en-US" sz="1800" b="1" dirty="0" err="1">
              <a:solidFill>
                <a:srgbClr val="002060"/>
              </a:solidFill>
            </a:rPr>
            <a:t>drošība</a:t>
          </a:r>
          <a:r>
            <a:rPr lang="en-US" sz="1800" b="1" dirty="0">
              <a:solidFill>
                <a:srgbClr val="002060"/>
              </a:solidFill>
            </a:rPr>
            <a:t>!</a:t>
          </a:r>
        </a:p>
      </dgm:t>
    </dgm:pt>
    <dgm:pt modelId="{15B69C34-452C-41AE-9560-A2F7BDFDABEE}" type="parTrans" cxnId="{893FB669-3E93-4BDC-8723-7448EDE2B11A}">
      <dgm:prSet/>
      <dgm:spPr/>
      <dgm:t>
        <a:bodyPr/>
        <a:lstStyle/>
        <a:p>
          <a:endParaRPr lang="en-US"/>
        </a:p>
      </dgm:t>
    </dgm:pt>
    <dgm:pt modelId="{DA9B6E26-F90F-4901-A11A-63718F2F339F}" type="sibTrans" cxnId="{893FB669-3E93-4BDC-8723-7448EDE2B11A}">
      <dgm:prSet/>
      <dgm:spPr/>
      <dgm:t>
        <a:bodyPr/>
        <a:lstStyle/>
        <a:p>
          <a:endParaRPr lang="en-US"/>
        </a:p>
      </dgm:t>
    </dgm:pt>
    <dgm:pt modelId="{AFD1D3B4-1601-4FBF-8281-ECC9BF35B11D}">
      <dgm:prSet custT="1">
        <dgm:style>
          <a:lnRef idx="1">
            <a:schemeClr val="dk1"/>
          </a:lnRef>
          <a:fillRef idx="2">
            <a:schemeClr val="dk1"/>
          </a:fillRef>
          <a:effectRef idx="1">
            <a:schemeClr val="dk1"/>
          </a:effectRef>
          <a:fontRef idx="minor">
            <a:schemeClr val="dk1"/>
          </a:fontRef>
        </dgm:style>
      </dgm:prSet>
      <dgm:spPr/>
      <dgm:t>
        <a:bodyPr/>
        <a:lstStyle/>
        <a:p>
          <a:r>
            <a:rPr lang="en-US" sz="1800" b="1" dirty="0">
              <a:solidFill>
                <a:srgbClr val="002060"/>
              </a:solidFill>
            </a:rPr>
            <a:t> </a:t>
          </a:r>
          <a:r>
            <a:rPr lang="en-US" sz="1800" b="1" dirty="0" err="1">
              <a:solidFill>
                <a:srgbClr val="002060"/>
              </a:solidFill>
            </a:rPr>
            <a:t>dati</a:t>
          </a:r>
          <a:r>
            <a:rPr lang="en-US" sz="1800" b="1" dirty="0">
              <a:solidFill>
                <a:srgbClr val="002060"/>
              </a:solidFill>
            </a:rPr>
            <a:t> </a:t>
          </a:r>
          <a:r>
            <a:rPr lang="en-US" sz="1800" b="1" dirty="0" err="1">
              <a:solidFill>
                <a:srgbClr val="002060"/>
              </a:solidFill>
            </a:rPr>
            <a:t>ir</a:t>
          </a:r>
          <a:r>
            <a:rPr lang="en-US" sz="1800" b="1" dirty="0">
              <a:solidFill>
                <a:srgbClr val="002060"/>
              </a:solidFill>
            </a:rPr>
            <a:t> </a:t>
          </a:r>
          <a:r>
            <a:rPr lang="en-US" sz="1800" b="1" dirty="0" err="1">
              <a:solidFill>
                <a:srgbClr val="002060"/>
              </a:solidFill>
            </a:rPr>
            <a:t>aktuāli</a:t>
          </a:r>
          <a:r>
            <a:rPr lang="en-US" sz="1800" b="1" dirty="0">
              <a:solidFill>
                <a:srgbClr val="002060"/>
              </a:solidFill>
            </a:rPr>
            <a:t> </a:t>
          </a:r>
          <a:r>
            <a:rPr lang="en-US" sz="1800" b="1" dirty="0" err="1">
              <a:solidFill>
                <a:srgbClr val="002060"/>
              </a:solidFill>
            </a:rPr>
            <a:t>deklarētā</a:t>
          </a:r>
          <a:r>
            <a:rPr lang="en-US" sz="1800" b="1" dirty="0">
              <a:solidFill>
                <a:srgbClr val="002060"/>
              </a:solidFill>
            </a:rPr>
            <a:t> </a:t>
          </a:r>
          <a:r>
            <a:rPr lang="en-US" sz="1800" b="1" dirty="0" err="1">
              <a:solidFill>
                <a:srgbClr val="002060"/>
              </a:solidFill>
            </a:rPr>
            <a:t>nolūka</a:t>
          </a:r>
          <a:r>
            <a:rPr lang="en-US" sz="1800" b="1" dirty="0">
              <a:solidFill>
                <a:srgbClr val="002060"/>
              </a:solidFill>
            </a:rPr>
            <a:t> </a:t>
          </a:r>
          <a:r>
            <a:rPr lang="en-US" sz="1800" b="1" dirty="0" err="1">
              <a:solidFill>
                <a:srgbClr val="002060"/>
              </a:solidFill>
            </a:rPr>
            <a:t>sasniegšanai</a:t>
          </a:r>
          <a:r>
            <a:rPr lang="en-US" sz="1800" b="1" dirty="0">
              <a:solidFill>
                <a:srgbClr val="002060"/>
              </a:solidFill>
            </a:rPr>
            <a:t>!</a:t>
          </a:r>
        </a:p>
      </dgm:t>
    </dgm:pt>
    <dgm:pt modelId="{60A6537C-85A3-4F59-BAE7-15372E0788C6}" type="parTrans" cxnId="{DA731BFE-A7C8-4315-BA8C-44603BD3A162}">
      <dgm:prSet/>
      <dgm:spPr/>
      <dgm:t>
        <a:bodyPr/>
        <a:lstStyle/>
        <a:p>
          <a:endParaRPr lang="en-US"/>
        </a:p>
      </dgm:t>
    </dgm:pt>
    <dgm:pt modelId="{CCD09346-F147-4EF4-B178-64643A17429E}" type="sibTrans" cxnId="{DA731BFE-A7C8-4315-BA8C-44603BD3A162}">
      <dgm:prSet/>
      <dgm:spPr/>
      <dgm:t>
        <a:bodyPr/>
        <a:lstStyle/>
        <a:p>
          <a:endParaRPr lang="en-US"/>
        </a:p>
      </dgm:t>
    </dgm:pt>
    <dgm:pt modelId="{2F264396-503A-460A-AC95-74A67F931626}" type="pres">
      <dgm:prSet presAssocID="{9A0943AC-2A29-4204-B6FB-EA1FFB08CC3F}" presName="cycle" presStyleCnt="0">
        <dgm:presLayoutVars>
          <dgm:dir/>
          <dgm:resizeHandles val="exact"/>
        </dgm:presLayoutVars>
      </dgm:prSet>
      <dgm:spPr/>
    </dgm:pt>
    <dgm:pt modelId="{48DD3F77-5C66-4FA2-B8AC-F48057B30036}" type="pres">
      <dgm:prSet presAssocID="{D52CB100-EADE-4DB7-AE14-4CF5521C5559}" presName="node" presStyleLbl="node1" presStyleIdx="0" presStyleCnt="5" custAng="0" custScaleX="177995" custRadScaleRad="90170" custRadScaleInc="13995">
        <dgm:presLayoutVars>
          <dgm:bulletEnabled val="1"/>
        </dgm:presLayoutVars>
      </dgm:prSet>
      <dgm:spPr/>
    </dgm:pt>
    <dgm:pt modelId="{4F73E321-349E-40B8-A406-0A108CD2211E}" type="pres">
      <dgm:prSet presAssocID="{7B891DB8-A326-4607-A6B2-6F6C726ABC14}" presName="sibTrans" presStyleLbl="sibTrans2D1" presStyleIdx="0" presStyleCnt="5"/>
      <dgm:spPr/>
    </dgm:pt>
    <dgm:pt modelId="{543FD0FC-098F-42FB-BD1A-643B717B0804}" type="pres">
      <dgm:prSet presAssocID="{7B891DB8-A326-4607-A6B2-6F6C726ABC14}" presName="connectorText" presStyleLbl="sibTrans2D1" presStyleIdx="0" presStyleCnt="5"/>
      <dgm:spPr/>
    </dgm:pt>
    <dgm:pt modelId="{0FEC93B3-6728-484A-9DCE-010D888EC281}" type="pres">
      <dgm:prSet presAssocID="{90ADE262-76F6-4A18-9F10-44CAC672EAE5}" presName="node" presStyleLbl="node1" presStyleIdx="1" presStyleCnt="5" custScaleX="168123" custScaleY="101178" custRadScaleRad="153242" custRadScaleInc="18550">
        <dgm:presLayoutVars>
          <dgm:bulletEnabled val="1"/>
        </dgm:presLayoutVars>
      </dgm:prSet>
      <dgm:spPr/>
    </dgm:pt>
    <dgm:pt modelId="{E3B30DE9-451A-43A2-84CC-DB6BF1FC1E8C}" type="pres">
      <dgm:prSet presAssocID="{2651A678-2702-462B-83C3-2B1971FB544E}" presName="sibTrans" presStyleLbl="sibTrans2D1" presStyleIdx="1" presStyleCnt="5"/>
      <dgm:spPr/>
    </dgm:pt>
    <dgm:pt modelId="{C43BBD7E-5CA0-46F2-8FC8-0F97EE74CCE8}" type="pres">
      <dgm:prSet presAssocID="{2651A678-2702-462B-83C3-2B1971FB544E}" presName="connectorText" presStyleLbl="sibTrans2D1" presStyleIdx="1" presStyleCnt="5"/>
      <dgm:spPr/>
    </dgm:pt>
    <dgm:pt modelId="{4779DC3F-E92F-462D-881E-0747526CA8A9}" type="pres">
      <dgm:prSet presAssocID="{65E23D90-D8A6-46FD-92C1-593607B3826C}" presName="node" presStyleLbl="node1" presStyleIdx="2" presStyleCnt="5" custScaleX="186674" custScaleY="99158" custRadScaleRad="135026" custRadScaleInc="-47410">
        <dgm:presLayoutVars>
          <dgm:bulletEnabled val="1"/>
        </dgm:presLayoutVars>
      </dgm:prSet>
      <dgm:spPr/>
    </dgm:pt>
    <dgm:pt modelId="{1CF1D506-610A-42D3-A235-D44F016EEA50}" type="pres">
      <dgm:prSet presAssocID="{010184A9-E252-411A-8360-7D67E60ECE55}" presName="sibTrans" presStyleLbl="sibTrans2D1" presStyleIdx="2" presStyleCnt="5"/>
      <dgm:spPr/>
    </dgm:pt>
    <dgm:pt modelId="{17A0DD91-B194-4930-8634-9F2D021141BE}" type="pres">
      <dgm:prSet presAssocID="{010184A9-E252-411A-8360-7D67E60ECE55}" presName="connectorText" presStyleLbl="sibTrans2D1" presStyleIdx="2" presStyleCnt="5"/>
      <dgm:spPr/>
    </dgm:pt>
    <dgm:pt modelId="{91FE57A6-7837-420F-81AA-31125A8FFBCD}" type="pres">
      <dgm:prSet presAssocID="{AFD1D3B4-1601-4FBF-8281-ECC9BF35B11D}" presName="node" presStyleLbl="node1" presStyleIdx="3" presStyleCnt="5" custScaleX="195762" custScaleY="94742" custRadScaleRad="124785" custRadScaleInc="53030">
        <dgm:presLayoutVars>
          <dgm:bulletEnabled val="1"/>
        </dgm:presLayoutVars>
      </dgm:prSet>
      <dgm:spPr/>
    </dgm:pt>
    <dgm:pt modelId="{B230ACEA-F717-406B-88E9-5A28FF2D1CE4}" type="pres">
      <dgm:prSet presAssocID="{CCD09346-F147-4EF4-B178-64643A17429E}" presName="sibTrans" presStyleLbl="sibTrans2D1" presStyleIdx="3" presStyleCnt="5"/>
      <dgm:spPr/>
    </dgm:pt>
    <dgm:pt modelId="{C23937C5-3788-4312-AAF2-BF37BF2E2635}" type="pres">
      <dgm:prSet presAssocID="{CCD09346-F147-4EF4-B178-64643A17429E}" presName="connectorText" presStyleLbl="sibTrans2D1" presStyleIdx="3" presStyleCnt="5"/>
      <dgm:spPr/>
    </dgm:pt>
    <dgm:pt modelId="{CE1370F1-BE5F-4E97-93AF-1B83F89A8459}" type="pres">
      <dgm:prSet presAssocID="{C5CBE85B-3186-442E-8FF5-59023F427779}" presName="node" presStyleLbl="node1" presStyleIdx="4" presStyleCnt="5" custScaleX="164155" custRadScaleRad="137627" custRadScaleInc="-18678">
        <dgm:presLayoutVars>
          <dgm:bulletEnabled val="1"/>
        </dgm:presLayoutVars>
      </dgm:prSet>
      <dgm:spPr/>
    </dgm:pt>
    <dgm:pt modelId="{0A56E8EF-44D9-4FDA-9E0B-4B0313FA0818}" type="pres">
      <dgm:prSet presAssocID="{DA9B6E26-F90F-4901-A11A-63718F2F339F}" presName="sibTrans" presStyleLbl="sibTrans2D1" presStyleIdx="4" presStyleCnt="5"/>
      <dgm:spPr/>
    </dgm:pt>
    <dgm:pt modelId="{931358E5-9B70-4F8B-99EE-AED8F5BB7110}" type="pres">
      <dgm:prSet presAssocID="{DA9B6E26-F90F-4901-A11A-63718F2F339F}" presName="connectorText" presStyleLbl="sibTrans2D1" presStyleIdx="4" presStyleCnt="5"/>
      <dgm:spPr/>
    </dgm:pt>
  </dgm:ptLst>
  <dgm:cxnLst>
    <dgm:cxn modelId="{D9BCD203-3657-4CBA-BAB1-122F748A8B8A}" type="presOf" srcId="{7B891DB8-A326-4607-A6B2-6F6C726ABC14}" destId="{543FD0FC-098F-42FB-BD1A-643B717B0804}" srcOrd="1" destOrd="0" presId="urn:microsoft.com/office/officeart/2005/8/layout/cycle2"/>
    <dgm:cxn modelId="{568A4D24-2523-4A05-B9C1-9269B52A20D7}" type="presOf" srcId="{7B891DB8-A326-4607-A6B2-6F6C726ABC14}" destId="{4F73E321-349E-40B8-A406-0A108CD2211E}" srcOrd="0" destOrd="0" presId="urn:microsoft.com/office/officeart/2005/8/layout/cycle2"/>
    <dgm:cxn modelId="{853C5A29-4CDF-41C3-BB7D-7E0D6935A843}" type="presOf" srcId="{DA9B6E26-F90F-4901-A11A-63718F2F339F}" destId="{931358E5-9B70-4F8B-99EE-AED8F5BB7110}" srcOrd="1" destOrd="0" presId="urn:microsoft.com/office/officeart/2005/8/layout/cycle2"/>
    <dgm:cxn modelId="{CB9FAC42-1DAB-43DB-B4D3-CE8F97A7F43B}" type="presOf" srcId="{9A0943AC-2A29-4204-B6FB-EA1FFB08CC3F}" destId="{2F264396-503A-460A-AC95-74A67F931626}" srcOrd="0" destOrd="0" presId="urn:microsoft.com/office/officeart/2005/8/layout/cycle2"/>
    <dgm:cxn modelId="{893FB669-3E93-4BDC-8723-7448EDE2B11A}" srcId="{9A0943AC-2A29-4204-B6FB-EA1FFB08CC3F}" destId="{C5CBE85B-3186-442E-8FF5-59023F427779}" srcOrd="4" destOrd="0" parTransId="{15B69C34-452C-41AE-9560-A2F7BDFDABEE}" sibTransId="{DA9B6E26-F90F-4901-A11A-63718F2F339F}"/>
    <dgm:cxn modelId="{F7EEEC6A-99FE-4F13-91A4-5DA79A2B3275}" type="presOf" srcId="{DA9B6E26-F90F-4901-A11A-63718F2F339F}" destId="{0A56E8EF-44D9-4FDA-9E0B-4B0313FA0818}" srcOrd="0" destOrd="0" presId="urn:microsoft.com/office/officeart/2005/8/layout/cycle2"/>
    <dgm:cxn modelId="{E11B1282-F387-4952-8E4C-30761E517AB4}" type="presOf" srcId="{C5CBE85B-3186-442E-8FF5-59023F427779}" destId="{CE1370F1-BE5F-4E97-93AF-1B83F89A8459}" srcOrd="0" destOrd="0" presId="urn:microsoft.com/office/officeart/2005/8/layout/cycle2"/>
    <dgm:cxn modelId="{D9913292-5624-498D-BA4C-E36EF69CB5DC}" type="presOf" srcId="{2651A678-2702-462B-83C3-2B1971FB544E}" destId="{E3B30DE9-451A-43A2-84CC-DB6BF1FC1E8C}" srcOrd="0" destOrd="0" presId="urn:microsoft.com/office/officeart/2005/8/layout/cycle2"/>
    <dgm:cxn modelId="{9BE4C199-350B-425B-A151-7EAE7558034D}" type="presOf" srcId="{90ADE262-76F6-4A18-9F10-44CAC672EAE5}" destId="{0FEC93B3-6728-484A-9DCE-010D888EC281}" srcOrd="0" destOrd="0" presId="urn:microsoft.com/office/officeart/2005/8/layout/cycle2"/>
    <dgm:cxn modelId="{C391989A-AF4B-43A2-A7C6-1BE1DF3708E0}" type="presOf" srcId="{CCD09346-F147-4EF4-B178-64643A17429E}" destId="{C23937C5-3788-4312-AAF2-BF37BF2E2635}" srcOrd="1" destOrd="0" presId="urn:microsoft.com/office/officeart/2005/8/layout/cycle2"/>
    <dgm:cxn modelId="{45D7FDA7-C57E-41E3-A189-04471B0D917F}" srcId="{9A0943AC-2A29-4204-B6FB-EA1FFB08CC3F}" destId="{65E23D90-D8A6-46FD-92C1-593607B3826C}" srcOrd="2" destOrd="0" parTransId="{67138F0C-5611-4A3B-800E-5206DF3057D0}" sibTransId="{010184A9-E252-411A-8360-7D67E60ECE55}"/>
    <dgm:cxn modelId="{4D12D6B1-967B-4392-A1DA-0938CAD6671B}" type="presOf" srcId="{65E23D90-D8A6-46FD-92C1-593607B3826C}" destId="{4779DC3F-E92F-462D-881E-0747526CA8A9}" srcOrd="0" destOrd="0" presId="urn:microsoft.com/office/officeart/2005/8/layout/cycle2"/>
    <dgm:cxn modelId="{BC5FD7C4-D9B8-49E3-B656-B2C22584FD9D}" type="presOf" srcId="{010184A9-E252-411A-8360-7D67E60ECE55}" destId="{17A0DD91-B194-4930-8634-9F2D021141BE}" srcOrd="1" destOrd="0" presId="urn:microsoft.com/office/officeart/2005/8/layout/cycle2"/>
    <dgm:cxn modelId="{046EC2C8-E858-4DB8-B37E-480A067B8B18}" srcId="{9A0943AC-2A29-4204-B6FB-EA1FFB08CC3F}" destId="{90ADE262-76F6-4A18-9F10-44CAC672EAE5}" srcOrd="1" destOrd="0" parTransId="{31DF639B-7537-4B12-8663-71AC4711A871}" sibTransId="{2651A678-2702-462B-83C3-2B1971FB544E}"/>
    <dgm:cxn modelId="{C9B5CACE-6FC2-446A-94AF-95BF0CBD5A3B}" type="presOf" srcId="{010184A9-E252-411A-8360-7D67E60ECE55}" destId="{1CF1D506-610A-42D3-A235-D44F016EEA50}" srcOrd="0" destOrd="0" presId="urn:microsoft.com/office/officeart/2005/8/layout/cycle2"/>
    <dgm:cxn modelId="{A8FEC5E4-BF22-4DD0-B02D-86803444DA8E}" type="presOf" srcId="{2651A678-2702-462B-83C3-2B1971FB544E}" destId="{C43BBD7E-5CA0-46F2-8FC8-0F97EE74CCE8}" srcOrd="1" destOrd="0" presId="urn:microsoft.com/office/officeart/2005/8/layout/cycle2"/>
    <dgm:cxn modelId="{70B8A3E5-DE57-4780-B2D6-42C6763748DD}" srcId="{9A0943AC-2A29-4204-B6FB-EA1FFB08CC3F}" destId="{D52CB100-EADE-4DB7-AE14-4CF5521C5559}" srcOrd="0" destOrd="0" parTransId="{EC1E1FF5-0C2B-4A78-A66C-2A83AAAE6E92}" sibTransId="{7B891DB8-A326-4607-A6B2-6F6C726ABC14}"/>
    <dgm:cxn modelId="{019F78ED-1F9A-404B-9DDA-238BC8E59D64}" type="presOf" srcId="{AFD1D3B4-1601-4FBF-8281-ECC9BF35B11D}" destId="{91FE57A6-7837-420F-81AA-31125A8FFBCD}" srcOrd="0" destOrd="0" presId="urn:microsoft.com/office/officeart/2005/8/layout/cycle2"/>
    <dgm:cxn modelId="{E46A75F8-8A11-485F-8F79-38082D8E0E02}" type="presOf" srcId="{D52CB100-EADE-4DB7-AE14-4CF5521C5559}" destId="{48DD3F77-5C66-4FA2-B8AC-F48057B30036}" srcOrd="0" destOrd="0" presId="urn:microsoft.com/office/officeart/2005/8/layout/cycle2"/>
    <dgm:cxn modelId="{5A38B5FD-B612-40ED-87F4-0DECBDA29EF1}" type="presOf" srcId="{CCD09346-F147-4EF4-B178-64643A17429E}" destId="{B230ACEA-F717-406B-88E9-5A28FF2D1CE4}" srcOrd="0" destOrd="0" presId="urn:microsoft.com/office/officeart/2005/8/layout/cycle2"/>
    <dgm:cxn modelId="{DA731BFE-A7C8-4315-BA8C-44603BD3A162}" srcId="{9A0943AC-2A29-4204-B6FB-EA1FFB08CC3F}" destId="{AFD1D3B4-1601-4FBF-8281-ECC9BF35B11D}" srcOrd="3" destOrd="0" parTransId="{60A6537C-85A3-4F59-BAE7-15372E0788C6}" sibTransId="{CCD09346-F147-4EF4-B178-64643A17429E}"/>
    <dgm:cxn modelId="{B15F7A0A-8BA9-4369-B99D-AC6620ECA3EC}" type="presParOf" srcId="{2F264396-503A-460A-AC95-74A67F931626}" destId="{48DD3F77-5C66-4FA2-B8AC-F48057B30036}" srcOrd="0" destOrd="0" presId="urn:microsoft.com/office/officeart/2005/8/layout/cycle2"/>
    <dgm:cxn modelId="{3C1452F8-2800-428B-BC6C-91BAACDDD98E}" type="presParOf" srcId="{2F264396-503A-460A-AC95-74A67F931626}" destId="{4F73E321-349E-40B8-A406-0A108CD2211E}" srcOrd="1" destOrd="0" presId="urn:microsoft.com/office/officeart/2005/8/layout/cycle2"/>
    <dgm:cxn modelId="{56385C8E-10A9-4577-8CA0-BBFA24B70235}" type="presParOf" srcId="{4F73E321-349E-40B8-A406-0A108CD2211E}" destId="{543FD0FC-098F-42FB-BD1A-643B717B0804}" srcOrd="0" destOrd="0" presId="urn:microsoft.com/office/officeart/2005/8/layout/cycle2"/>
    <dgm:cxn modelId="{968F67C4-0F22-4A2B-9351-43A3AE0E5239}" type="presParOf" srcId="{2F264396-503A-460A-AC95-74A67F931626}" destId="{0FEC93B3-6728-484A-9DCE-010D888EC281}" srcOrd="2" destOrd="0" presId="urn:microsoft.com/office/officeart/2005/8/layout/cycle2"/>
    <dgm:cxn modelId="{AC6CC104-18CB-455B-99C7-66FEB50FEE44}" type="presParOf" srcId="{2F264396-503A-460A-AC95-74A67F931626}" destId="{E3B30DE9-451A-43A2-84CC-DB6BF1FC1E8C}" srcOrd="3" destOrd="0" presId="urn:microsoft.com/office/officeart/2005/8/layout/cycle2"/>
    <dgm:cxn modelId="{5734D9EB-848F-4556-B6EA-7F02E02CFEDD}" type="presParOf" srcId="{E3B30DE9-451A-43A2-84CC-DB6BF1FC1E8C}" destId="{C43BBD7E-5CA0-46F2-8FC8-0F97EE74CCE8}" srcOrd="0" destOrd="0" presId="urn:microsoft.com/office/officeart/2005/8/layout/cycle2"/>
    <dgm:cxn modelId="{E344848C-57E4-4A2D-AA8F-F58E51EC9405}" type="presParOf" srcId="{2F264396-503A-460A-AC95-74A67F931626}" destId="{4779DC3F-E92F-462D-881E-0747526CA8A9}" srcOrd="4" destOrd="0" presId="urn:microsoft.com/office/officeart/2005/8/layout/cycle2"/>
    <dgm:cxn modelId="{FE75958D-0DF5-4AB1-AD52-2FA0128E0265}" type="presParOf" srcId="{2F264396-503A-460A-AC95-74A67F931626}" destId="{1CF1D506-610A-42D3-A235-D44F016EEA50}" srcOrd="5" destOrd="0" presId="urn:microsoft.com/office/officeart/2005/8/layout/cycle2"/>
    <dgm:cxn modelId="{73D5E8B3-0DC1-4BFC-97E2-F75B2C5181D7}" type="presParOf" srcId="{1CF1D506-610A-42D3-A235-D44F016EEA50}" destId="{17A0DD91-B194-4930-8634-9F2D021141BE}" srcOrd="0" destOrd="0" presId="urn:microsoft.com/office/officeart/2005/8/layout/cycle2"/>
    <dgm:cxn modelId="{FEF6544D-A977-4093-8B98-075A185607A6}" type="presParOf" srcId="{2F264396-503A-460A-AC95-74A67F931626}" destId="{91FE57A6-7837-420F-81AA-31125A8FFBCD}" srcOrd="6" destOrd="0" presId="urn:microsoft.com/office/officeart/2005/8/layout/cycle2"/>
    <dgm:cxn modelId="{E42971F8-C87D-46D8-8E33-9E41FE6AD5D8}" type="presParOf" srcId="{2F264396-503A-460A-AC95-74A67F931626}" destId="{B230ACEA-F717-406B-88E9-5A28FF2D1CE4}" srcOrd="7" destOrd="0" presId="urn:microsoft.com/office/officeart/2005/8/layout/cycle2"/>
    <dgm:cxn modelId="{49970F40-2AB8-4A5C-A454-EFDC9C82E494}" type="presParOf" srcId="{B230ACEA-F717-406B-88E9-5A28FF2D1CE4}" destId="{C23937C5-3788-4312-AAF2-BF37BF2E2635}" srcOrd="0" destOrd="0" presId="urn:microsoft.com/office/officeart/2005/8/layout/cycle2"/>
    <dgm:cxn modelId="{1DB3CD1B-D75E-4901-B8AC-ABBB07D8B1A7}" type="presParOf" srcId="{2F264396-503A-460A-AC95-74A67F931626}" destId="{CE1370F1-BE5F-4E97-93AF-1B83F89A8459}" srcOrd="8" destOrd="0" presId="urn:microsoft.com/office/officeart/2005/8/layout/cycle2"/>
    <dgm:cxn modelId="{0A26463A-5580-4B8C-8878-D3E5C14331FB}" type="presParOf" srcId="{2F264396-503A-460A-AC95-74A67F931626}" destId="{0A56E8EF-44D9-4FDA-9E0B-4B0313FA0818}" srcOrd="9" destOrd="0" presId="urn:microsoft.com/office/officeart/2005/8/layout/cycle2"/>
    <dgm:cxn modelId="{D2D36765-E3CE-4864-8B22-3272CEC9315C}" type="presParOf" srcId="{0A56E8EF-44D9-4FDA-9E0B-4B0313FA0818}" destId="{931358E5-9B70-4F8B-99EE-AED8F5BB7110}"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DD3F77-5C66-4FA2-B8AC-F48057B30036}">
      <dsp:nvSpPr>
        <dsp:cNvPr id="0" name=""/>
        <dsp:cNvSpPr/>
      </dsp:nvSpPr>
      <dsp:spPr>
        <a:xfrm>
          <a:off x="3123885" y="196259"/>
          <a:ext cx="2624375" cy="1474409"/>
        </a:xfrm>
        <a:prstGeom prst="ellipse">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err="1">
              <a:solidFill>
                <a:srgbClr val="002060"/>
              </a:solidFill>
            </a:rPr>
            <a:t>Dati</a:t>
          </a:r>
          <a:r>
            <a:rPr lang="en-US" sz="1800" b="1" kern="1200" dirty="0">
              <a:solidFill>
                <a:srgbClr val="002060"/>
              </a:solidFill>
            </a:rPr>
            <a:t> </a:t>
          </a:r>
          <a:r>
            <a:rPr lang="en-US" sz="1800" b="1" kern="1200" dirty="0" err="1">
              <a:solidFill>
                <a:srgbClr val="002060"/>
              </a:solidFill>
            </a:rPr>
            <a:t>tiek</a:t>
          </a:r>
          <a:r>
            <a:rPr lang="en-US" sz="1800" b="1" kern="1200" dirty="0">
              <a:solidFill>
                <a:srgbClr val="002060"/>
              </a:solidFill>
            </a:rPr>
            <a:t> </a:t>
          </a:r>
          <a:r>
            <a:rPr lang="en-US" sz="1800" b="1" kern="1200" dirty="0" err="1">
              <a:solidFill>
                <a:srgbClr val="002060"/>
              </a:solidFill>
            </a:rPr>
            <a:t>apstrādāti</a:t>
          </a:r>
          <a:r>
            <a:rPr lang="en-US" sz="1800" b="1" kern="1200" dirty="0">
              <a:solidFill>
                <a:srgbClr val="002060"/>
              </a:solidFill>
            </a:rPr>
            <a:t> ne </a:t>
          </a:r>
          <a:r>
            <a:rPr lang="en-US" sz="1800" b="1" kern="1200" dirty="0" err="1">
              <a:solidFill>
                <a:srgbClr val="002060"/>
              </a:solidFill>
            </a:rPr>
            <a:t>ilgāk</a:t>
          </a:r>
          <a:r>
            <a:rPr lang="en-US" sz="1800" b="1" kern="1200" dirty="0">
              <a:solidFill>
                <a:srgbClr val="002060"/>
              </a:solidFill>
            </a:rPr>
            <a:t> </a:t>
          </a:r>
          <a:r>
            <a:rPr lang="en-US" sz="1800" b="1" kern="1200" dirty="0" err="1">
              <a:solidFill>
                <a:srgbClr val="002060"/>
              </a:solidFill>
            </a:rPr>
            <a:t>kā</a:t>
          </a:r>
          <a:r>
            <a:rPr lang="en-US" sz="1800" b="1" kern="1200" dirty="0">
              <a:solidFill>
                <a:srgbClr val="002060"/>
              </a:solidFill>
            </a:rPr>
            <a:t> </a:t>
          </a:r>
          <a:r>
            <a:rPr lang="en-US" sz="1800" b="1" kern="1200" dirty="0" err="1">
              <a:solidFill>
                <a:srgbClr val="002060"/>
              </a:solidFill>
            </a:rPr>
            <a:t>nepieciešams</a:t>
          </a:r>
          <a:r>
            <a:rPr lang="en-US" sz="1800" b="1" kern="1200" dirty="0">
              <a:solidFill>
                <a:srgbClr val="002060"/>
              </a:solidFill>
            </a:rPr>
            <a:t>!</a:t>
          </a:r>
        </a:p>
      </dsp:txBody>
      <dsp:txXfrm>
        <a:off x="3508216" y="412181"/>
        <a:ext cx="1855713" cy="1042565"/>
      </dsp:txXfrm>
    </dsp:sp>
    <dsp:sp modelId="{4F73E321-349E-40B8-A406-0A108CD2211E}">
      <dsp:nvSpPr>
        <dsp:cNvPr id="0" name=""/>
        <dsp:cNvSpPr/>
      </dsp:nvSpPr>
      <dsp:spPr>
        <a:xfrm rot="1365989">
          <a:off x="5608984" y="1251143"/>
          <a:ext cx="353831" cy="497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5613119" y="1330127"/>
        <a:ext cx="247682" cy="298567"/>
      </dsp:txXfrm>
    </dsp:sp>
    <dsp:sp modelId="{0FEC93B3-6728-484A-9DCE-010D888EC281}">
      <dsp:nvSpPr>
        <dsp:cNvPr id="0" name=""/>
        <dsp:cNvSpPr/>
      </dsp:nvSpPr>
      <dsp:spPr>
        <a:xfrm>
          <a:off x="5880148" y="1313762"/>
          <a:ext cx="2478821" cy="1491778"/>
        </a:xfrm>
        <a:prstGeom prst="ellipse">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err="1">
              <a:solidFill>
                <a:srgbClr val="002060"/>
              </a:solidFill>
            </a:rPr>
            <a:t>Dati</a:t>
          </a:r>
          <a:r>
            <a:rPr lang="en-US" sz="1800" b="1" kern="1200" dirty="0">
              <a:solidFill>
                <a:srgbClr val="002060"/>
              </a:solidFill>
            </a:rPr>
            <a:t> </a:t>
          </a:r>
          <a:r>
            <a:rPr lang="en-US" sz="1800" b="1" kern="1200" dirty="0" err="1">
              <a:solidFill>
                <a:srgbClr val="002060"/>
              </a:solidFill>
            </a:rPr>
            <a:t>ir</a:t>
          </a:r>
          <a:r>
            <a:rPr lang="en-US" sz="1800" b="1" kern="1200" dirty="0">
              <a:solidFill>
                <a:srgbClr val="002060"/>
              </a:solidFill>
            </a:rPr>
            <a:t> </a:t>
          </a:r>
          <a:r>
            <a:rPr lang="en-US" sz="1800" b="1" kern="1200" dirty="0" err="1">
              <a:solidFill>
                <a:srgbClr val="002060"/>
              </a:solidFill>
            </a:rPr>
            <a:t>apstrādāti</a:t>
          </a:r>
          <a:r>
            <a:rPr lang="en-US" sz="1800" b="1" kern="1200" dirty="0">
              <a:solidFill>
                <a:srgbClr val="002060"/>
              </a:solidFill>
            </a:rPr>
            <a:t> </a:t>
          </a:r>
          <a:r>
            <a:rPr lang="en-US" sz="1800" b="1" kern="1200" dirty="0" err="1">
              <a:solidFill>
                <a:srgbClr val="002060"/>
              </a:solidFill>
            </a:rPr>
            <a:t>nepieciešamajā</a:t>
          </a:r>
          <a:r>
            <a:rPr lang="en-US" sz="1800" b="1" kern="1200" dirty="0">
              <a:solidFill>
                <a:srgbClr val="002060"/>
              </a:solidFill>
            </a:rPr>
            <a:t> </a:t>
          </a:r>
          <a:r>
            <a:rPr lang="en-US" sz="1800" b="1" kern="1200" dirty="0" err="1">
              <a:solidFill>
                <a:srgbClr val="002060"/>
              </a:solidFill>
            </a:rPr>
            <a:t>apjomā</a:t>
          </a:r>
          <a:r>
            <a:rPr lang="en-US" sz="1800" b="1" kern="1200" dirty="0">
              <a:solidFill>
                <a:srgbClr val="002060"/>
              </a:solidFill>
            </a:rPr>
            <a:t>!</a:t>
          </a:r>
        </a:p>
      </dsp:txBody>
      <dsp:txXfrm>
        <a:off x="6243163" y="1532228"/>
        <a:ext cx="1752791" cy="1054846"/>
      </dsp:txXfrm>
    </dsp:sp>
    <dsp:sp modelId="{E3B30DE9-451A-43A2-84CC-DB6BF1FC1E8C}">
      <dsp:nvSpPr>
        <dsp:cNvPr id="0" name=""/>
        <dsp:cNvSpPr/>
      </dsp:nvSpPr>
      <dsp:spPr>
        <a:xfrm rot="6650150">
          <a:off x="6537085" y="2854698"/>
          <a:ext cx="370406" cy="497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rot="10800000">
        <a:off x="6612409" y="2902294"/>
        <a:ext cx="259284" cy="298567"/>
      </dsp:txXfrm>
    </dsp:sp>
    <dsp:sp modelId="{4779DC3F-E92F-462D-881E-0747526CA8A9}">
      <dsp:nvSpPr>
        <dsp:cNvPr id="0" name=""/>
        <dsp:cNvSpPr/>
      </dsp:nvSpPr>
      <dsp:spPr>
        <a:xfrm>
          <a:off x="4945410" y="3425396"/>
          <a:ext cx="2752339" cy="1461995"/>
        </a:xfrm>
        <a:prstGeom prst="ellipse">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err="1">
              <a:solidFill>
                <a:srgbClr val="002060"/>
              </a:solidFill>
            </a:rPr>
            <a:t>Dati</a:t>
          </a:r>
          <a:r>
            <a:rPr lang="en-US" sz="1800" b="1" kern="1200" dirty="0">
              <a:solidFill>
                <a:srgbClr val="002060"/>
              </a:solidFill>
            </a:rPr>
            <a:t> </a:t>
          </a:r>
          <a:r>
            <a:rPr lang="en-US" sz="1800" b="1" kern="1200" dirty="0" err="1">
              <a:solidFill>
                <a:srgbClr val="002060"/>
              </a:solidFill>
            </a:rPr>
            <a:t>ir</a:t>
          </a:r>
          <a:r>
            <a:rPr lang="en-US" sz="1800" b="1" kern="1200" dirty="0">
              <a:solidFill>
                <a:srgbClr val="002060"/>
              </a:solidFill>
            </a:rPr>
            <a:t> </a:t>
          </a:r>
          <a:r>
            <a:rPr lang="en-US" sz="1800" b="1" kern="1200" dirty="0" err="1">
              <a:solidFill>
                <a:srgbClr val="002060"/>
              </a:solidFill>
            </a:rPr>
            <a:t>precīzi</a:t>
          </a:r>
          <a:r>
            <a:rPr lang="en-US" sz="1800" b="1" kern="1200" dirty="0">
              <a:solidFill>
                <a:srgbClr val="002060"/>
              </a:solidFill>
            </a:rPr>
            <a:t> </a:t>
          </a:r>
          <a:r>
            <a:rPr lang="en-US" sz="1800" b="1" kern="1200" dirty="0" err="1">
              <a:solidFill>
                <a:srgbClr val="002060"/>
              </a:solidFill>
            </a:rPr>
            <a:t>deklarētā</a:t>
          </a:r>
          <a:r>
            <a:rPr lang="en-US" sz="1800" b="1" kern="1200" dirty="0">
              <a:solidFill>
                <a:srgbClr val="002060"/>
              </a:solidFill>
            </a:rPr>
            <a:t> </a:t>
          </a:r>
          <a:r>
            <a:rPr lang="en-US" sz="1800" b="1" kern="1200" dirty="0" err="1">
              <a:solidFill>
                <a:srgbClr val="002060"/>
              </a:solidFill>
            </a:rPr>
            <a:t>nolūka</a:t>
          </a:r>
          <a:r>
            <a:rPr lang="en-US" sz="1800" b="1" kern="1200" dirty="0">
              <a:solidFill>
                <a:srgbClr val="002060"/>
              </a:solidFill>
            </a:rPr>
            <a:t> </a:t>
          </a:r>
          <a:r>
            <a:rPr lang="en-US" sz="1800" b="1" kern="1200" dirty="0" err="1">
              <a:solidFill>
                <a:srgbClr val="002060"/>
              </a:solidFill>
            </a:rPr>
            <a:t>sasniegšanai</a:t>
          </a:r>
          <a:r>
            <a:rPr lang="en-US" sz="1800" b="1" kern="1200" dirty="0">
              <a:solidFill>
                <a:srgbClr val="002060"/>
              </a:solidFill>
            </a:rPr>
            <a:t>!</a:t>
          </a:r>
        </a:p>
      </dsp:txBody>
      <dsp:txXfrm>
        <a:off x="5348481" y="3639500"/>
        <a:ext cx="1946197" cy="1033787"/>
      </dsp:txXfrm>
    </dsp:sp>
    <dsp:sp modelId="{1CF1D506-610A-42D3-A235-D44F016EEA50}">
      <dsp:nvSpPr>
        <dsp:cNvPr id="0" name=""/>
        <dsp:cNvSpPr/>
      </dsp:nvSpPr>
      <dsp:spPr>
        <a:xfrm rot="10958834">
          <a:off x="4082981" y="3818267"/>
          <a:ext cx="613537" cy="497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rot="10800000">
        <a:off x="4232185" y="3921237"/>
        <a:ext cx="464253" cy="298567"/>
      </dsp:txXfrm>
    </dsp:sp>
    <dsp:sp modelId="{91FE57A6-7837-420F-81AA-31125A8FFBCD}">
      <dsp:nvSpPr>
        <dsp:cNvPr id="0" name=""/>
        <dsp:cNvSpPr/>
      </dsp:nvSpPr>
      <dsp:spPr>
        <a:xfrm>
          <a:off x="914420" y="3274672"/>
          <a:ext cx="2886334" cy="1396885"/>
        </a:xfrm>
        <a:prstGeom prst="ellipse">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002060"/>
              </a:solidFill>
            </a:rPr>
            <a:t> </a:t>
          </a:r>
          <a:r>
            <a:rPr lang="en-US" sz="1800" b="1" kern="1200" dirty="0" err="1">
              <a:solidFill>
                <a:srgbClr val="002060"/>
              </a:solidFill>
            </a:rPr>
            <a:t>dati</a:t>
          </a:r>
          <a:r>
            <a:rPr lang="en-US" sz="1800" b="1" kern="1200" dirty="0">
              <a:solidFill>
                <a:srgbClr val="002060"/>
              </a:solidFill>
            </a:rPr>
            <a:t> </a:t>
          </a:r>
          <a:r>
            <a:rPr lang="en-US" sz="1800" b="1" kern="1200" dirty="0" err="1">
              <a:solidFill>
                <a:srgbClr val="002060"/>
              </a:solidFill>
            </a:rPr>
            <a:t>ir</a:t>
          </a:r>
          <a:r>
            <a:rPr lang="en-US" sz="1800" b="1" kern="1200" dirty="0">
              <a:solidFill>
                <a:srgbClr val="002060"/>
              </a:solidFill>
            </a:rPr>
            <a:t> </a:t>
          </a:r>
          <a:r>
            <a:rPr lang="en-US" sz="1800" b="1" kern="1200" dirty="0" err="1">
              <a:solidFill>
                <a:srgbClr val="002060"/>
              </a:solidFill>
            </a:rPr>
            <a:t>aktuāli</a:t>
          </a:r>
          <a:r>
            <a:rPr lang="en-US" sz="1800" b="1" kern="1200" dirty="0">
              <a:solidFill>
                <a:srgbClr val="002060"/>
              </a:solidFill>
            </a:rPr>
            <a:t> </a:t>
          </a:r>
          <a:r>
            <a:rPr lang="en-US" sz="1800" b="1" kern="1200" dirty="0" err="1">
              <a:solidFill>
                <a:srgbClr val="002060"/>
              </a:solidFill>
            </a:rPr>
            <a:t>deklarētā</a:t>
          </a:r>
          <a:r>
            <a:rPr lang="en-US" sz="1800" b="1" kern="1200" dirty="0">
              <a:solidFill>
                <a:srgbClr val="002060"/>
              </a:solidFill>
            </a:rPr>
            <a:t> </a:t>
          </a:r>
          <a:r>
            <a:rPr lang="en-US" sz="1800" b="1" kern="1200" dirty="0" err="1">
              <a:solidFill>
                <a:srgbClr val="002060"/>
              </a:solidFill>
            </a:rPr>
            <a:t>nolūka</a:t>
          </a:r>
          <a:r>
            <a:rPr lang="en-US" sz="1800" b="1" kern="1200" dirty="0">
              <a:solidFill>
                <a:srgbClr val="002060"/>
              </a:solidFill>
            </a:rPr>
            <a:t> </a:t>
          </a:r>
          <a:r>
            <a:rPr lang="en-US" sz="1800" b="1" kern="1200" dirty="0" err="1">
              <a:solidFill>
                <a:srgbClr val="002060"/>
              </a:solidFill>
            </a:rPr>
            <a:t>sasniegšanai</a:t>
          </a:r>
          <a:r>
            <a:rPr lang="en-US" sz="1800" b="1" kern="1200" dirty="0">
              <a:solidFill>
                <a:srgbClr val="002060"/>
              </a:solidFill>
            </a:rPr>
            <a:t>!</a:t>
          </a:r>
        </a:p>
      </dsp:txBody>
      <dsp:txXfrm>
        <a:off x="1337114" y="3479241"/>
        <a:ext cx="2040946" cy="987747"/>
      </dsp:txXfrm>
    </dsp:sp>
    <dsp:sp modelId="{B230ACEA-F717-406B-88E9-5A28FF2D1CE4}">
      <dsp:nvSpPr>
        <dsp:cNvPr id="0" name=""/>
        <dsp:cNvSpPr/>
      </dsp:nvSpPr>
      <dsp:spPr>
        <a:xfrm rot="15098151">
          <a:off x="1934333" y="2820607"/>
          <a:ext cx="246520" cy="497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rot="10800000">
        <a:off x="1982961" y="2955225"/>
        <a:ext cx="172564" cy="298567"/>
      </dsp:txXfrm>
    </dsp:sp>
    <dsp:sp modelId="{CE1370F1-BE5F-4E97-93AF-1B83F89A8459}">
      <dsp:nvSpPr>
        <dsp:cNvPr id="0" name=""/>
        <dsp:cNvSpPr/>
      </dsp:nvSpPr>
      <dsp:spPr>
        <a:xfrm>
          <a:off x="532098" y="1382286"/>
          <a:ext cx="2420317" cy="1474409"/>
        </a:xfrm>
        <a:prstGeom prst="ellipse">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err="1">
              <a:solidFill>
                <a:srgbClr val="002060"/>
              </a:solidFill>
            </a:rPr>
            <a:t>Dati</a:t>
          </a:r>
          <a:r>
            <a:rPr lang="en-US" sz="1800" b="1" kern="1200" dirty="0">
              <a:solidFill>
                <a:srgbClr val="002060"/>
              </a:solidFill>
            </a:rPr>
            <a:t> </a:t>
          </a:r>
          <a:r>
            <a:rPr lang="en-US" sz="1800" b="1" kern="1200" dirty="0" err="1">
              <a:solidFill>
                <a:srgbClr val="002060"/>
              </a:solidFill>
            </a:rPr>
            <a:t>ir</a:t>
          </a:r>
          <a:r>
            <a:rPr lang="en-US" sz="1800" b="1" kern="1200" dirty="0">
              <a:solidFill>
                <a:srgbClr val="002060"/>
              </a:solidFill>
            </a:rPr>
            <a:t> </a:t>
          </a:r>
          <a:r>
            <a:rPr lang="en-US" sz="1800" b="1" kern="1200" dirty="0" err="1">
              <a:solidFill>
                <a:srgbClr val="002060"/>
              </a:solidFill>
            </a:rPr>
            <a:t>drošība</a:t>
          </a:r>
          <a:r>
            <a:rPr lang="en-US" sz="1800" b="1" kern="1200" dirty="0">
              <a:solidFill>
                <a:srgbClr val="002060"/>
              </a:solidFill>
            </a:rPr>
            <a:t>!</a:t>
          </a:r>
        </a:p>
      </dsp:txBody>
      <dsp:txXfrm>
        <a:off x="886545" y="1598208"/>
        <a:ext cx="1711423" cy="1042565"/>
      </dsp:txXfrm>
    </dsp:sp>
    <dsp:sp modelId="{0A56E8EF-44D9-4FDA-9E0B-4B0313FA0818}">
      <dsp:nvSpPr>
        <dsp:cNvPr id="0" name=""/>
        <dsp:cNvSpPr/>
      </dsp:nvSpPr>
      <dsp:spPr>
        <a:xfrm rot="20174231">
          <a:off x="2856011" y="1293612"/>
          <a:ext cx="393891" cy="497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861020" y="1416943"/>
        <a:ext cx="275724" cy="29856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952F1-C72D-834E-9854-E1F4AB8579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8892FF-03D5-484A-A43C-12D021A86E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5435E8-5C0F-2E43-9A77-9637F7BDF80F}"/>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B5B6F1AF-B74D-3D41-93B2-9EE85F3A62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EFEF4-621D-1A42-8ED1-3BE4EBF91963}"/>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2714652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75759-F108-014F-A8CC-2D035B2A17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3D50DB-E75A-2647-8DE1-7D256930D69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7EF2CC-CCDA-C046-975B-C182D4ECDBB0}"/>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5A0AF9BE-3E2C-044B-A1BD-9056F920CC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B020F6-98E4-964C-9E7E-5BDDA7FA8D2C}"/>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1663909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A91A78-C348-7A44-9583-E8A736ED3B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BAFC8E-3E89-224D-84A2-C18BF1277A4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A7FEC7-979A-4842-B870-CA71BF9500FE}"/>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F1A0DBF0-42AD-5442-9DD6-829436122E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752D1-BB5A-B641-9B82-98FE0D22F770}"/>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77964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C2E33-2056-3D46-AF60-5CF339BB3E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29B3B8-F059-EE4B-A0EB-F339E827B0B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245330-D9C4-E945-AFDE-905E3ADF0EE4}"/>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B4C4D6E4-CA8D-EC4E-AD63-DD16500C4C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CF4A73-CEB5-9044-B38E-6950E8FF4622}"/>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20777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67843-0A14-D946-8755-78065CF26C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92D48C-9535-194D-BAC2-77E116CF95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79CE88C-9120-FA4A-84CA-E59D019266DE}"/>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0983ED64-E839-7D47-BABF-E831DAEA59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E29751-3ED4-0E44-B29D-AA8CDA877C82}"/>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287820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FBA2-524B-124F-94DC-753D9D2A1A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FFEB45-AC55-7B44-9BAE-51F2CFD6B90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893BAA-FCCA-164A-875F-4F52E0F5EC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B7C3A8-3D80-3440-B7F5-C36D7E1C369C}"/>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6" name="Footer Placeholder 5">
            <a:extLst>
              <a:ext uri="{FF2B5EF4-FFF2-40B4-BE49-F238E27FC236}">
                <a16:creationId xmlns:a16="http://schemas.microsoft.com/office/drawing/2014/main" id="{62246A89-DF51-2943-9DE6-3A0695BCB1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C6C4F6-CE51-1D4A-946C-534810EC2E55}"/>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88175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4C2C5-4815-9545-8F39-0F2577C86E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A96EA8-5467-7043-9E11-A5F8901D70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A946E31-5CC3-3148-AD64-054D6A21D4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0E78A2-8F86-F348-9197-42C8B2268C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407FE00-28C2-274F-B98C-CCDC5F27267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7E49CB-F009-BF4E-920B-70D40FF9ED6B}"/>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8" name="Footer Placeholder 7">
            <a:extLst>
              <a:ext uri="{FF2B5EF4-FFF2-40B4-BE49-F238E27FC236}">
                <a16:creationId xmlns:a16="http://schemas.microsoft.com/office/drawing/2014/main" id="{C4ED8622-7F8E-C942-9FF4-3FA83463A4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EAE185-F1F4-D445-9986-7A90B965C161}"/>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3643528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2AA3-AF07-0D4D-9306-D7BA14098C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8B10EB-0F63-144D-8CAB-3C681E6092E2}"/>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4" name="Footer Placeholder 3">
            <a:extLst>
              <a:ext uri="{FF2B5EF4-FFF2-40B4-BE49-F238E27FC236}">
                <a16:creationId xmlns:a16="http://schemas.microsoft.com/office/drawing/2014/main" id="{07A6971D-398E-D94F-899B-7C58F5203A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F601B7-B175-D54E-A307-9FDE9EB158F4}"/>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342502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798C08-3757-0B48-A806-E2E30D638667}"/>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3" name="Footer Placeholder 2">
            <a:extLst>
              <a:ext uri="{FF2B5EF4-FFF2-40B4-BE49-F238E27FC236}">
                <a16:creationId xmlns:a16="http://schemas.microsoft.com/office/drawing/2014/main" id="{5D22147E-DF5D-C34D-9562-D6F87482FE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64EA01-4E72-744D-8026-1A082BA27051}"/>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370622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2493D-BF0B-2C4B-9D1B-597E8A95B9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C8091-41C0-4240-BAFC-F791B4DFF3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1432ED-AE10-1143-A5D7-E9ADC7EE63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99F7DE-EB7F-784A-86C0-AAC445DFF0A8}"/>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6" name="Footer Placeholder 5">
            <a:extLst>
              <a:ext uri="{FF2B5EF4-FFF2-40B4-BE49-F238E27FC236}">
                <a16:creationId xmlns:a16="http://schemas.microsoft.com/office/drawing/2014/main" id="{7E51C054-01CC-CB46-BBB9-1A187199B1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D0ED6C-A433-BD43-AC5E-156ED3184C44}"/>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149670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79FD6-DA01-9E48-9DF4-B00D62A4C2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907B21-28AC-8742-B637-EDAF1C495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193958-D450-BA41-869E-5E0BB3C9F1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2C4C1DC-C5A4-8D4C-A334-62C53CA12A86}"/>
              </a:ext>
            </a:extLst>
          </p:cNvPr>
          <p:cNvSpPr>
            <a:spLocks noGrp="1"/>
          </p:cNvSpPr>
          <p:nvPr>
            <p:ph type="dt" sz="half" idx="10"/>
          </p:nvPr>
        </p:nvSpPr>
        <p:spPr/>
        <p:txBody>
          <a:bodyPr/>
          <a:lstStyle/>
          <a:p>
            <a:fld id="{5425D241-5057-C94B-B231-D95FEB73A2DB}" type="datetimeFigureOut">
              <a:rPr lang="en-US" smtClean="0"/>
              <a:t>10/9/2019</a:t>
            </a:fld>
            <a:endParaRPr lang="en-US"/>
          </a:p>
        </p:txBody>
      </p:sp>
      <p:sp>
        <p:nvSpPr>
          <p:cNvPr id="6" name="Footer Placeholder 5">
            <a:extLst>
              <a:ext uri="{FF2B5EF4-FFF2-40B4-BE49-F238E27FC236}">
                <a16:creationId xmlns:a16="http://schemas.microsoft.com/office/drawing/2014/main" id="{E38DD65C-3B31-5E48-9C56-CFC340FA54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5EF905-2793-D240-9446-002B019C7B8A}"/>
              </a:ext>
            </a:extLst>
          </p:cNvPr>
          <p:cNvSpPr>
            <a:spLocks noGrp="1"/>
          </p:cNvSpPr>
          <p:nvPr>
            <p:ph type="sldNum" sz="quarter" idx="12"/>
          </p:nvPr>
        </p:nvSpPr>
        <p:spPr/>
        <p:txBody>
          <a:bodyPr/>
          <a:lstStyle/>
          <a:p>
            <a:fld id="{6D8F70EA-B3A0-FA40-8460-CB6B8525FB7B}" type="slidenum">
              <a:rPr lang="en-US" smtClean="0"/>
              <a:t>‹#›</a:t>
            </a:fld>
            <a:endParaRPr lang="en-US"/>
          </a:p>
        </p:txBody>
      </p:sp>
    </p:spTree>
    <p:extLst>
      <p:ext uri="{BB962C8B-B14F-4D97-AF65-F5344CB8AC3E}">
        <p14:creationId xmlns:p14="http://schemas.microsoft.com/office/powerpoint/2010/main" val="2732750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BA149B-43CA-1446-8371-6D3790385E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257599-2374-304E-B995-5C82A1C534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6029C-C983-4F4F-85A1-FAE76F8432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5D241-5057-C94B-B231-D95FEB73A2DB}" type="datetimeFigureOut">
              <a:rPr lang="en-US" smtClean="0"/>
              <a:t>10/9/2019</a:t>
            </a:fld>
            <a:endParaRPr lang="en-US"/>
          </a:p>
        </p:txBody>
      </p:sp>
      <p:sp>
        <p:nvSpPr>
          <p:cNvPr id="5" name="Footer Placeholder 4">
            <a:extLst>
              <a:ext uri="{FF2B5EF4-FFF2-40B4-BE49-F238E27FC236}">
                <a16:creationId xmlns:a16="http://schemas.microsoft.com/office/drawing/2014/main" id="{72602370-5C51-2447-8EA7-183350329E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B2BE704-0038-E145-8EDD-DABB301906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8F70EA-B3A0-FA40-8460-CB6B8525FB7B}" type="slidenum">
              <a:rPr lang="en-US" smtClean="0"/>
              <a:t>‹#›</a:t>
            </a:fld>
            <a:endParaRPr lang="en-US"/>
          </a:p>
        </p:txBody>
      </p:sp>
    </p:spTree>
    <p:extLst>
      <p:ext uri="{BB962C8B-B14F-4D97-AF65-F5344CB8AC3E}">
        <p14:creationId xmlns:p14="http://schemas.microsoft.com/office/powerpoint/2010/main" val="3898949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AD56-61C8-6A4F-892F-9D2937F93600}"/>
              </a:ext>
            </a:extLst>
          </p:cNvPr>
          <p:cNvSpPr>
            <a:spLocks noGrp="1"/>
          </p:cNvSpPr>
          <p:nvPr>
            <p:ph type="ctrTitle"/>
          </p:nvPr>
        </p:nvSpPr>
        <p:spPr>
          <a:xfrm>
            <a:off x="1524000" y="1122363"/>
            <a:ext cx="9144000" cy="2731180"/>
          </a:xfrm>
        </p:spPr>
        <p:txBody>
          <a:bodyPr>
            <a:normAutofit/>
          </a:bodyPr>
          <a:lstStyle/>
          <a:p>
            <a:r>
              <a:rPr lang="en-US" sz="4400" b="1" dirty="0"/>
              <a:t>Ce</a:t>
            </a:r>
            <a:r>
              <a:rPr lang="lv-LV" sz="4400" b="1" dirty="0"/>
              <a:t>ļ</a:t>
            </a:r>
            <a:r>
              <a:rPr lang="en-US" sz="4400" b="1" dirty="0" err="1"/>
              <a:t>vedis</a:t>
            </a:r>
            <a:r>
              <a:rPr lang="en-US" sz="4400" b="1" dirty="0"/>
              <a:t> </a:t>
            </a:r>
            <a:r>
              <a:rPr lang="en-US" sz="4400" b="1" dirty="0" err="1"/>
              <a:t>datu</a:t>
            </a:r>
            <a:r>
              <a:rPr lang="en-US" sz="4400" b="1" dirty="0"/>
              <a:t> </a:t>
            </a:r>
            <a:r>
              <a:rPr lang="en-US" sz="4400" b="1" dirty="0" err="1"/>
              <a:t>apstrādē</a:t>
            </a:r>
            <a:r>
              <a:rPr lang="en-US" sz="4400" b="1" dirty="0"/>
              <a:t> </a:t>
            </a:r>
            <a:r>
              <a:rPr lang="en-US" sz="4400" b="1" dirty="0" err="1"/>
              <a:t>mazajiem</a:t>
            </a:r>
            <a:r>
              <a:rPr lang="en-US" sz="4400" b="1" dirty="0"/>
              <a:t> un </a:t>
            </a:r>
            <a:r>
              <a:rPr lang="en-US" sz="4400" b="1" dirty="0" err="1"/>
              <a:t>vidējiem</a:t>
            </a:r>
            <a:r>
              <a:rPr lang="en-US" sz="4400" b="1" dirty="0"/>
              <a:t> </a:t>
            </a:r>
            <a:r>
              <a:rPr lang="en-US" sz="4400" b="1" dirty="0" err="1"/>
              <a:t>uz</a:t>
            </a:r>
            <a:r>
              <a:rPr lang="lv-LV" sz="4400" b="1" dirty="0"/>
              <a:t>ņ</a:t>
            </a:r>
            <a:r>
              <a:rPr lang="en-US" sz="4400" b="1" dirty="0" err="1"/>
              <a:t>ēmumiem</a:t>
            </a:r>
            <a:endParaRPr lang="en-US" sz="4400" b="1" dirty="0"/>
          </a:p>
        </p:txBody>
      </p:sp>
      <p:sp>
        <p:nvSpPr>
          <p:cNvPr id="3" name="Subtitle 2">
            <a:extLst>
              <a:ext uri="{FF2B5EF4-FFF2-40B4-BE49-F238E27FC236}">
                <a16:creationId xmlns:a16="http://schemas.microsoft.com/office/drawing/2014/main" id="{8FEF6194-07C9-F745-B768-209E3B79F65A}"/>
              </a:ext>
            </a:extLst>
          </p:cNvPr>
          <p:cNvSpPr>
            <a:spLocks noGrp="1"/>
          </p:cNvSpPr>
          <p:nvPr>
            <p:ph type="subTitle" idx="1"/>
          </p:nvPr>
        </p:nvSpPr>
        <p:spPr>
          <a:xfrm>
            <a:off x="1524000" y="3974840"/>
            <a:ext cx="9144000" cy="1282959"/>
          </a:xfrm>
        </p:spPr>
        <p:txBody>
          <a:bodyPr>
            <a:normAutofit fontScale="62500" lnSpcReduction="20000"/>
          </a:bodyPr>
          <a:lstStyle/>
          <a:p>
            <a:endParaRPr lang="en-US" dirty="0"/>
          </a:p>
          <a:p>
            <a:pPr algn="l"/>
            <a:r>
              <a:rPr lang="en-US" sz="4000" b="1" dirty="0"/>
              <a:t>Agnese </a:t>
            </a:r>
            <a:r>
              <a:rPr lang="en-US" sz="4000" b="1" dirty="0" err="1"/>
              <a:t>Boboviča</a:t>
            </a:r>
            <a:endParaRPr lang="en-US" sz="4000" b="1" dirty="0"/>
          </a:p>
          <a:p>
            <a:pPr algn="l"/>
            <a:r>
              <a:rPr lang="en-US" dirty="0" err="1"/>
              <a:t>Sertificēta</a:t>
            </a:r>
            <a:r>
              <a:rPr lang="en-US" dirty="0"/>
              <a:t> personas </a:t>
            </a:r>
            <a:r>
              <a:rPr lang="en-US" dirty="0" err="1"/>
              <a:t>datu</a:t>
            </a:r>
            <a:r>
              <a:rPr lang="en-US" dirty="0"/>
              <a:t> </a:t>
            </a:r>
            <a:r>
              <a:rPr lang="en-US" dirty="0" err="1"/>
              <a:t>aizsardzības</a:t>
            </a:r>
            <a:r>
              <a:rPr lang="en-US" dirty="0"/>
              <a:t> </a:t>
            </a:r>
            <a:r>
              <a:rPr lang="en-US" dirty="0" err="1"/>
              <a:t>speciāliste</a:t>
            </a:r>
            <a:r>
              <a:rPr lang="en-US" dirty="0"/>
              <a:t>, CIPP/E</a:t>
            </a:r>
          </a:p>
          <a:p>
            <a:pPr algn="l"/>
            <a:r>
              <a:rPr lang="en-US" dirty="0"/>
              <a:t>SIA DataProtection.lv </a:t>
            </a:r>
            <a:r>
              <a:rPr lang="en-US" dirty="0" err="1"/>
              <a:t>valdes</a:t>
            </a:r>
            <a:r>
              <a:rPr lang="en-US" dirty="0"/>
              <a:t> </a:t>
            </a:r>
            <a:r>
              <a:rPr lang="en-US" dirty="0" err="1"/>
              <a:t>priekšsēdētāja</a:t>
            </a:r>
            <a:endParaRPr lang="en-US" dirty="0"/>
          </a:p>
        </p:txBody>
      </p:sp>
    </p:spTree>
    <p:extLst>
      <p:ext uri="{BB962C8B-B14F-4D97-AF65-F5344CB8AC3E}">
        <p14:creationId xmlns:p14="http://schemas.microsoft.com/office/powerpoint/2010/main" val="1181194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PĀRZINIS - APSTRĀDĀTĀJS</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74237"/>
            <a:ext cx="10515600" cy="4702726"/>
          </a:xfrm>
        </p:spPr>
        <p:txBody>
          <a:bodyPr>
            <a:normAutofit fontScale="92500"/>
          </a:bodyPr>
          <a:lstStyle/>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endParaRPr lang="en-US" sz="3600" kern="0" dirty="0">
              <a:solidFill>
                <a:srgbClr val="13285E"/>
              </a:solidFill>
              <a:latin typeface="Geometr706 Md TL"/>
              <a:sym typeface="Geometr706 Md TL"/>
            </a:endParaRPr>
          </a:p>
          <a:p>
            <a:pPr marL="0" lvl="0" indent="0" algn="just"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3600" kern="0" dirty="0">
                <a:solidFill>
                  <a:srgbClr val="13285E"/>
                </a:solidFill>
                <a:latin typeface="Geometr706 Md TL"/>
                <a:sym typeface="Geometr706 Md TL"/>
              </a:rPr>
              <a:t>Gadījumos, kad apstrāde ir jāveic pārziņa vārdā, pārzinis izmanto tikai tādus apstrādātājus, kas sniedz </a:t>
            </a:r>
            <a:r>
              <a:rPr lang="lv-LV" sz="3600" u="sng" kern="0" dirty="0">
                <a:solidFill>
                  <a:srgbClr val="D2112E"/>
                </a:solidFill>
                <a:latin typeface="Geometr706 Md TL"/>
                <a:sym typeface="Geometr706 Md TL"/>
              </a:rPr>
              <a:t>pietiekamas garantijas</a:t>
            </a:r>
            <a:r>
              <a:rPr lang="lv-LV" sz="3600" kern="0" dirty="0">
                <a:solidFill>
                  <a:srgbClr val="D2112E"/>
                </a:solidFill>
                <a:latin typeface="Geometr706 Md TL"/>
                <a:sym typeface="Geometr706 Md TL"/>
              </a:rPr>
              <a:t>, ka tiks īstenoti atbilstoši tehniskie un organizatoriskie pasākumi tādā veidā, ka apstrādē tiks ievērotas šīs regulas prasības un tiks nodrošināta datu subjekta tiesību aizsardzība.</a:t>
            </a:r>
          </a:p>
        </p:txBody>
      </p:sp>
    </p:spTree>
    <p:extLst>
      <p:ext uri="{BB962C8B-B14F-4D97-AF65-F5344CB8AC3E}">
        <p14:creationId xmlns:p14="http://schemas.microsoft.com/office/powerpoint/2010/main" val="1397722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PRINCIPI</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74237"/>
            <a:ext cx="10515600" cy="4702726"/>
          </a:xfrm>
        </p:spPr>
        <p:txBody>
          <a:bodyPr>
            <a:normAutofit lnSpcReduction="10000"/>
          </a:bodyPr>
          <a:lstStyle/>
          <a:p>
            <a:pPr marL="619363" lvl="0" indent="-619363" defTabSz="1105408">
              <a:lnSpc>
                <a:spcPct val="100000"/>
              </a:lnSpc>
              <a:spcBef>
                <a:spcPts val="7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likumīgums, godprātība un </a:t>
            </a:r>
            <a:r>
              <a:rPr lang="lv-LV" kern="0" dirty="0" err="1">
                <a:solidFill>
                  <a:srgbClr val="13285E"/>
                </a:solidFill>
                <a:latin typeface="Geometr706 Md TL"/>
                <a:sym typeface="Geometr706 Md TL"/>
              </a:rPr>
              <a:t>pārredzamība</a:t>
            </a:r>
            <a:endParaRPr lang="lv-LV" kern="0" dirty="0">
              <a:solidFill>
                <a:srgbClr val="13285E"/>
              </a:solidFill>
              <a:latin typeface="Geometr706 Md TL"/>
              <a:sym typeface="Geometr706 Md TL"/>
            </a:endParaRPr>
          </a:p>
          <a:p>
            <a:pPr marL="619363" lvl="0" indent="-619363" defTabSz="1105408">
              <a:lnSpc>
                <a:spcPct val="100000"/>
              </a:lnSpc>
              <a:spcBef>
                <a:spcPts val="7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nolūka (mērķa) ierobežojumi</a:t>
            </a:r>
          </a:p>
          <a:p>
            <a:pPr marL="619363" lvl="0" indent="-619363" defTabSz="1105408">
              <a:lnSpc>
                <a:spcPct val="100000"/>
              </a:lnSpc>
              <a:spcBef>
                <a:spcPts val="7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datu minimizēšana</a:t>
            </a:r>
          </a:p>
          <a:p>
            <a:pPr marL="619363" lvl="0" indent="-619363" defTabSz="1105408">
              <a:lnSpc>
                <a:spcPct val="100000"/>
              </a:lnSpc>
              <a:spcBef>
                <a:spcPts val="7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precizitāte</a:t>
            </a:r>
          </a:p>
          <a:p>
            <a:pPr marL="619363" lvl="0" indent="-619363" defTabSz="1105408">
              <a:lnSpc>
                <a:spcPct val="100000"/>
              </a:lnSpc>
              <a:spcBef>
                <a:spcPts val="7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glabāšanas ierobežojums</a:t>
            </a:r>
          </a:p>
          <a:p>
            <a:pPr marL="619363" lvl="0" indent="-619363" defTabSz="1105408">
              <a:lnSpc>
                <a:spcPct val="100000"/>
              </a:lnSpc>
              <a:spcBef>
                <a:spcPts val="2100"/>
              </a:spcBef>
              <a:buClr>
                <a:srgbClr val="D2112E"/>
              </a:buClr>
              <a:buSzPct val="100000"/>
              <a:buFontTx/>
              <a:buAutoNum type="arabicPeriod"/>
              <a:defRPr sz="2800">
                <a:solidFill>
                  <a:srgbClr val="13285E"/>
                </a:solidFill>
                <a:latin typeface="Geometr706 Md TL"/>
                <a:ea typeface="Geometr706 Md TL"/>
                <a:cs typeface="Geometr706 Md TL"/>
                <a:sym typeface="Geometr706 Md TL"/>
              </a:defRPr>
            </a:pPr>
            <a:r>
              <a:rPr lang="lv-LV" kern="0" dirty="0">
                <a:solidFill>
                  <a:srgbClr val="13285E"/>
                </a:solidFill>
                <a:latin typeface="Geometr706 Md TL"/>
                <a:sym typeface="Geometr706 Md TL"/>
              </a:rPr>
              <a:t>integritāte un konfidencialitāte</a:t>
            </a:r>
          </a:p>
          <a:p>
            <a:pPr marL="0" lvl="0" indent="0" algn="ctr" defTabSz="1105408">
              <a:lnSpc>
                <a:spcPct val="100000"/>
              </a:lnSpc>
              <a:spcBef>
                <a:spcPts val="700"/>
              </a:spcBef>
              <a:buNone/>
              <a:defRPr sz="3200">
                <a:solidFill>
                  <a:srgbClr val="D2112E"/>
                </a:solidFill>
                <a:latin typeface="Geometr706 Md TL"/>
                <a:ea typeface="Geometr706 Md TL"/>
                <a:cs typeface="Geometr706 Md TL"/>
                <a:sym typeface="Geometr706 Md TL"/>
              </a:defRPr>
            </a:pPr>
            <a:r>
              <a:rPr lang="lv-LV" sz="3200" kern="0" dirty="0" err="1">
                <a:solidFill>
                  <a:srgbClr val="D2112E"/>
                </a:solidFill>
                <a:latin typeface="Geometr706 Md TL"/>
                <a:sym typeface="Geometr706 Md TL"/>
              </a:rPr>
              <a:t>Pārskatatbildība</a:t>
            </a:r>
            <a:r>
              <a:rPr lang="lv-LV" sz="3200" kern="0" dirty="0">
                <a:solidFill>
                  <a:srgbClr val="D2112E"/>
                </a:solidFill>
                <a:latin typeface="Geometr706 Md TL"/>
                <a:sym typeface="Geometr706 Md TL"/>
              </a:rPr>
              <a:t> </a:t>
            </a:r>
          </a:p>
          <a:p>
            <a:pPr marL="0" lvl="0" indent="0" algn="ctr" defTabSz="1105408">
              <a:lnSpc>
                <a:spcPct val="100000"/>
              </a:lnSpc>
              <a:spcBef>
                <a:spcPts val="2100"/>
              </a:spcBef>
              <a:buNone/>
              <a:defRPr sz="3200">
                <a:solidFill>
                  <a:srgbClr val="D2112E"/>
                </a:solidFill>
                <a:latin typeface="Geometr706 Md TL"/>
                <a:ea typeface="Geometr706 Md TL"/>
                <a:cs typeface="Geometr706 Md TL"/>
                <a:sym typeface="Geometr706 Md TL"/>
              </a:defRPr>
            </a:pPr>
            <a:r>
              <a:rPr lang="lv-LV" sz="3200" kern="0" dirty="0">
                <a:solidFill>
                  <a:srgbClr val="D2112E"/>
                </a:solidFill>
                <a:latin typeface="Geometr706 Md TL"/>
                <a:sym typeface="Geometr706 Md TL"/>
              </a:rPr>
              <a:t>(var to “uzskatāmi parādīt” (</a:t>
            </a:r>
            <a:r>
              <a:rPr lang="lv-LV" sz="3200" u="sng" kern="0" dirty="0">
                <a:solidFill>
                  <a:srgbClr val="D2112E"/>
                </a:solidFill>
                <a:latin typeface="Geometr706 Md TL"/>
                <a:sym typeface="Geometr706 Md TL"/>
              </a:rPr>
              <a:t>PIERĀDĪT</a:t>
            </a:r>
            <a:r>
              <a:rPr lang="lv-LV" sz="3200" kern="0" dirty="0">
                <a:solidFill>
                  <a:srgbClr val="D2112E"/>
                </a:solidFill>
                <a:latin typeface="Geometr706 Md TL"/>
                <a:sym typeface="Geometr706 Md TL"/>
              </a:rPr>
              <a:t>), ka tiek ievēroti augstākminētie principi)</a:t>
            </a:r>
          </a:p>
        </p:txBody>
      </p:sp>
    </p:spTree>
    <p:extLst>
      <p:ext uri="{BB962C8B-B14F-4D97-AF65-F5344CB8AC3E}">
        <p14:creationId xmlns:p14="http://schemas.microsoft.com/office/powerpoint/2010/main" val="2538950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GODĪGA UN LIKUMĪGA APSTRĀDE</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763485"/>
            <a:ext cx="10515600" cy="4413477"/>
          </a:xfrm>
        </p:spPr>
        <p:txBody>
          <a:bodyPr>
            <a:normAutofit lnSpcReduction="10000"/>
          </a:bodyPr>
          <a:lstStyle/>
          <a:p>
            <a:pPr marL="0" lvl="0" indent="0" algn="just" defTabSz="1108788">
              <a:lnSpc>
                <a:spcPct val="100000"/>
              </a:lnSpc>
              <a:spcBef>
                <a:spcPts val="2100"/>
              </a:spcBef>
              <a:buNone/>
              <a:defRPr sz="2700">
                <a:solidFill>
                  <a:srgbClr val="13285E"/>
                </a:solidFill>
                <a:latin typeface="Geometr706 Md TL"/>
                <a:ea typeface="Geometr706 Md TL"/>
                <a:cs typeface="Geometr706 Md TL"/>
                <a:sym typeface="Geometr706 Md TL"/>
              </a:defRPr>
            </a:pPr>
            <a:r>
              <a:rPr lang="lv-LV" sz="2700" kern="0" dirty="0">
                <a:solidFill>
                  <a:srgbClr val="13285E"/>
                </a:solidFill>
                <a:latin typeface="Geometr706 Md TL"/>
                <a:sym typeface="Geometr706 Md TL"/>
              </a:rPr>
              <a:t>... </a:t>
            </a:r>
            <a:r>
              <a:rPr lang="lv-LV" sz="2700" kern="0" dirty="0" err="1">
                <a:solidFill>
                  <a:srgbClr val="D2112E"/>
                </a:solidFill>
                <a:latin typeface="Geometr706 Md TL"/>
                <a:sym typeface="Geometr706 Md TL"/>
              </a:rPr>
              <a:t>Pārredzamības</a:t>
            </a:r>
            <a:r>
              <a:rPr lang="lv-LV" sz="2700" kern="0" dirty="0">
                <a:solidFill>
                  <a:srgbClr val="D2112E"/>
                </a:solidFill>
                <a:latin typeface="Geometr706 Md TL"/>
                <a:sym typeface="Geometr706 Md TL"/>
              </a:rPr>
              <a:t> principa pamatā ir prasība, ka visa informācija un saziņa, kas saistīta ar minēto personas datu apstrādi, ir viegli pieejama un viegli saprotama un ka ir jāizmanto skaidra un vienkārša valoda.</a:t>
            </a:r>
            <a:r>
              <a:rPr lang="lv-LV" sz="2700" kern="0" dirty="0">
                <a:solidFill>
                  <a:srgbClr val="13285E"/>
                </a:solidFill>
                <a:latin typeface="Geometr706 Md TL"/>
                <a:sym typeface="Geometr706 Md TL"/>
              </a:rPr>
              <a:t>...... </a:t>
            </a:r>
            <a:r>
              <a:rPr lang="lv-LV" sz="2700" kern="0" dirty="0">
                <a:solidFill>
                  <a:srgbClr val="13285E"/>
                </a:solidFill>
                <a:latin typeface="Calibri"/>
                <a:cs typeface="Calibri"/>
                <a:sym typeface="Calibri"/>
              </a:rPr>
              <a:t>Fiziskās personas būtu jāinformē par riskiem, noteikumiem, aizsardzības pasākumiem un tiesībām saistībā ar personas datu apstrādi un to, kā īstenot savas tiesības saistībā ar šādu apstrādi. </a:t>
            </a:r>
            <a:r>
              <a:rPr lang="lv-LV" sz="2700" kern="0" dirty="0">
                <a:solidFill>
                  <a:srgbClr val="D2112E"/>
                </a:solidFill>
                <a:latin typeface="Calibri"/>
                <a:cs typeface="Calibri"/>
                <a:sym typeface="Calibri"/>
              </a:rPr>
              <a:t>Proti, konkrētajiem personas datu apstrādes nolūkiem vajadzētu būt nepārprotamiem, leģitīmiem un noteiktiem jau personas datu vākšanas laikā. </a:t>
            </a:r>
            <a:r>
              <a:rPr lang="lv-LV" sz="2700" kern="0" dirty="0">
                <a:solidFill>
                  <a:srgbClr val="13285E"/>
                </a:solidFill>
                <a:latin typeface="Calibri"/>
                <a:cs typeface="Calibri"/>
                <a:sym typeface="Calibri"/>
              </a:rPr>
              <a:t>Personas datiem vajadzētu būt adekvātiem, atbilstīgiem, un tiem būtu jāietver tikai tas, kas nepieciešams tiem nolūkiem, kādos tie tiek apstrādāti. </a:t>
            </a:r>
          </a:p>
        </p:txBody>
      </p:sp>
    </p:spTree>
    <p:extLst>
      <p:ext uri="{BB962C8B-B14F-4D97-AF65-F5344CB8AC3E}">
        <p14:creationId xmlns:p14="http://schemas.microsoft.com/office/powerpoint/2010/main" val="1599303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LIKUMĪGA DATU APSTRĀDE</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92898"/>
            <a:ext cx="10515600" cy="4999977"/>
          </a:xfrm>
        </p:spPr>
        <p:txBody>
          <a:bodyPr>
            <a:normAutofit fontScale="92500"/>
          </a:bodyPr>
          <a:lstStyle/>
          <a:p>
            <a:pPr marL="224330" lvl="0" indent="-179464" algn="just" defTabSz="941837">
              <a:spcBef>
                <a:spcPts val="500"/>
              </a:spcBef>
              <a:buClr>
                <a:srgbClr val="D2112E"/>
              </a:buClr>
              <a:buSzPct val="100000"/>
              <a:buFontTx/>
              <a:buAutoNum type="arabicParenR"/>
              <a:defRPr sz="2300">
                <a:solidFill>
                  <a:srgbClr val="D2112E"/>
                </a:solidFill>
                <a:latin typeface="Geometr706 Md TL"/>
                <a:ea typeface="Geometr706 Md TL"/>
                <a:cs typeface="Geometr706 Md TL"/>
                <a:sym typeface="Geometr706 Md TL"/>
              </a:defRPr>
            </a:pPr>
            <a:r>
              <a:rPr lang="lv-LV" sz="2300" kern="0" dirty="0">
                <a:solidFill>
                  <a:srgbClr val="13285E"/>
                </a:solidFill>
                <a:latin typeface="Calibri"/>
                <a:cs typeface="Calibri"/>
                <a:sym typeface="Calibri"/>
              </a:rPr>
              <a:t>datu subjekts ir </a:t>
            </a:r>
            <a:r>
              <a:rPr lang="lv-LV" sz="2300" kern="0" dirty="0">
                <a:solidFill>
                  <a:srgbClr val="D2112E"/>
                </a:solidFill>
                <a:latin typeface="Calibri"/>
                <a:cs typeface="Calibri"/>
                <a:sym typeface="Calibri"/>
              </a:rPr>
              <a:t>devis piekrišanu </a:t>
            </a:r>
            <a:r>
              <a:rPr lang="lv-LV" sz="2300" kern="0" dirty="0">
                <a:solidFill>
                  <a:srgbClr val="13285E"/>
                </a:solidFill>
                <a:latin typeface="Calibri"/>
                <a:cs typeface="Calibri"/>
                <a:sym typeface="Calibri"/>
              </a:rPr>
              <a:t>savu personas datu apstrādei vienam vai vairākiem konkrētiem nolūkiem</a:t>
            </a:r>
            <a:r>
              <a:rPr lang="en-US" sz="2300" kern="0" dirty="0">
                <a:solidFill>
                  <a:srgbClr val="13285E"/>
                </a:solidFill>
                <a:latin typeface="Calibri"/>
                <a:cs typeface="Calibri"/>
                <a:sym typeface="Calibri"/>
              </a:rPr>
              <a:t> [6.1.a]</a:t>
            </a:r>
            <a:r>
              <a:rPr lang="lv-LV" sz="2300" kern="0" dirty="0">
                <a:solidFill>
                  <a:srgbClr val="13285E"/>
                </a:solidFill>
                <a:latin typeface="Calibri"/>
                <a:cs typeface="Calibri"/>
                <a:sym typeface="Calibri"/>
              </a:rPr>
              <a:t>;</a:t>
            </a:r>
            <a:endParaRPr lang="lv-LV" sz="2300" kern="0" dirty="0">
              <a:solidFill>
                <a:srgbClr val="13285E"/>
              </a:solidFill>
              <a:latin typeface="Geometr706 Md TL"/>
              <a:sym typeface="Geometr706 Md TL"/>
            </a:endParaRPr>
          </a:p>
          <a:p>
            <a:pPr marL="201897" lvl="0" indent="-201897" algn="just" defTabSz="941837">
              <a:spcBef>
                <a:spcPts val="500"/>
              </a:spcBef>
              <a:buClr>
                <a:srgbClr val="D2112E"/>
              </a:buClr>
              <a:buSzPct val="100000"/>
              <a:buFontTx/>
              <a:buAutoNum type="arabicParenR"/>
              <a:defRPr sz="2300">
                <a:solidFill>
                  <a:srgbClr val="13285E"/>
                </a:solidFill>
              </a:defRPr>
            </a:pPr>
            <a:r>
              <a:rPr lang="lv-LV" sz="2300" kern="0" dirty="0">
                <a:solidFill>
                  <a:srgbClr val="13285E"/>
                </a:solidFill>
                <a:cs typeface="Calibri"/>
                <a:sym typeface="Calibri"/>
              </a:rPr>
              <a:t> apstrāde ir </a:t>
            </a:r>
            <a:r>
              <a:rPr lang="lv-LV" sz="2300" kern="0" dirty="0">
                <a:solidFill>
                  <a:srgbClr val="D2112E"/>
                </a:solidFill>
                <a:cs typeface="Calibri"/>
                <a:sym typeface="Calibri"/>
              </a:rPr>
              <a:t>vajadzīga līguma</a:t>
            </a:r>
            <a:r>
              <a:rPr lang="lv-LV" sz="2300" kern="0" dirty="0">
                <a:solidFill>
                  <a:srgbClr val="13285E"/>
                </a:solidFill>
                <a:cs typeface="Calibri"/>
                <a:sym typeface="Calibri"/>
              </a:rPr>
              <a:t>, kura līgumslēdzēja puse ir datu subjekts, izpildei vai pasākumu veikšanai pēc datu subjekta pieprasījuma pirms līguma noslēgšanas</a:t>
            </a:r>
            <a:r>
              <a:rPr lang="en-US" sz="2300" kern="0" dirty="0">
                <a:solidFill>
                  <a:srgbClr val="13285E"/>
                </a:solidFill>
                <a:cs typeface="Calibri"/>
                <a:sym typeface="Calibri"/>
              </a:rPr>
              <a:t> [6.1.b]</a:t>
            </a:r>
            <a:r>
              <a:rPr lang="lv-LV" sz="2300" kern="0" dirty="0">
                <a:solidFill>
                  <a:srgbClr val="13285E"/>
                </a:solidFill>
                <a:cs typeface="Calibri"/>
                <a:sym typeface="Calibri"/>
              </a:rPr>
              <a:t>;</a:t>
            </a:r>
          </a:p>
          <a:p>
            <a:pPr marL="201897" lvl="0" indent="-201897" algn="just" defTabSz="941837">
              <a:spcBef>
                <a:spcPts val="500"/>
              </a:spcBef>
              <a:buClr>
                <a:srgbClr val="D2112E"/>
              </a:buClr>
              <a:buSzPct val="100000"/>
              <a:buFontTx/>
              <a:buAutoNum type="arabicParenR"/>
              <a:defRPr sz="2300">
                <a:solidFill>
                  <a:srgbClr val="13285E"/>
                </a:solidFill>
              </a:defRPr>
            </a:pPr>
            <a:r>
              <a:rPr lang="lv-LV" sz="2300" kern="0" dirty="0">
                <a:solidFill>
                  <a:srgbClr val="13285E"/>
                </a:solidFill>
                <a:cs typeface="Calibri"/>
                <a:sym typeface="Calibri"/>
              </a:rPr>
              <a:t> apstrāde ir vajadzīga, lai iz</a:t>
            </a:r>
            <a:r>
              <a:rPr lang="en-US" sz="2300" kern="0" dirty="0">
                <a:solidFill>
                  <a:srgbClr val="13285E"/>
                </a:solidFill>
                <a:cs typeface="Calibri"/>
                <a:sym typeface="Calibri"/>
              </a:rPr>
              <a:t>p</a:t>
            </a:r>
            <a:r>
              <a:rPr lang="lv-LV" sz="2300" kern="0" dirty="0" err="1">
                <a:solidFill>
                  <a:srgbClr val="13285E"/>
                </a:solidFill>
                <a:cs typeface="Calibri"/>
                <a:sym typeface="Calibri"/>
              </a:rPr>
              <a:t>ildītu</a:t>
            </a:r>
            <a:r>
              <a:rPr lang="lv-LV" sz="2300" kern="0" dirty="0">
                <a:solidFill>
                  <a:srgbClr val="13285E"/>
                </a:solidFill>
                <a:cs typeface="Calibri"/>
                <a:sym typeface="Calibri"/>
              </a:rPr>
              <a:t> uz pārzini attiecināmu </a:t>
            </a:r>
            <a:r>
              <a:rPr lang="lv-LV" sz="2300" kern="0" dirty="0">
                <a:solidFill>
                  <a:srgbClr val="CC182B"/>
                </a:solidFill>
                <a:cs typeface="Calibri"/>
                <a:sym typeface="Calibri"/>
              </a:rPr>
              <a:t>juridisku pienākumu</a:t>
            </a:r>
            <a:r>
              <a:rPr lang="en-US" sz="2300" kern="0" dirty="0">
                <a:solidFill>
                  <a:srgbClr val="13285E"/>
                </a:solidFill>
                <a:cs typeface="Calibri"/>
                <a:sym typeface="Calibri"/>
              </a:rPr>
              <a:t> [6.1.c]</a:t>
            </a:r>
            <a:r>
              <a:rPr lang="lv-LV" sz="2300" kern="0" dirty="0">
                <a:solidFill>
                  <a:srgbClr val="CC182B"/>
                </a:solidFill>
                <a:cs typeface="Calibri"/>
                <a:sym typeface="Calibri"/>
              </a:rPr>
              <a:t>;</a:t>
            </a:r>
          </a:p>
          <a:p>
            <a:pPr marL="201897" lvl="0" indent="-201897" algn="just" defTabSz="941837">
              <a:spcBef>
                <a:spcPts val="500"/>
              </a:spcBef>
              <a:buClr>
                <a:srgbClr val="D2112E"/>
              </a:buClr>
              <a:buSzPct val="100000"/>
              <a:buFontTx/>
              <a:buAutoNum type="arabicParenR"/>
              <a:defRPr sz="2300">
                <a:solidFill>
                  <a:srgbClr val="13285E"/>
                </a:solidFill>
              </a:defRPr>
            </a:pPr>
            <a:r>
              <a:rPr lang="lv-LV" sz="2300" kern="0" dirty="0">
                <a:solidFill>
                  <a:srgbClr val="13285E"/>
                </a:solidFill>
                <a:cs typeface="Calibri"/>
                <a:sym typeface="Calibri"/>
              </a:rPr>
              <a:t>apstrāde ir vajadzīga, lai aizsargātu datu subjekta vai citas fiziskas personas </a:t>
            </a:r>
            <a:r>
              <a:rPr lang="lv-LV" sz="2300" kern="0" dirty="0">
                <a:solidFill>
                  <a:srgbClr val="D2112E"/>
                </a:solidFill>
                <a:cs typeface="Calibri"/>
                <a:sym typeface="Calibri"/>
              </a:rPr>
              <a:t>vitālas intereses</a:t>
            </a:r>
            <a:r>
              <a:rPr lang="en-US" sz="2300" kern="0" dirty="0">
                <a:solidFill>
                  <a:srgbClr val="13285E"/>
                </a:solidFill>
                <a:cs typeface="Calibri"/>
                <a:sym typeface="Calibri"/>
              </a:rPr>
              <a:t> [6.1.d]</a:t>
            </a:r>
            <a:r>
              <a:rPr lang="lv-LV" sz="2300" kern="0" dirty="0">
                <a:solidFill>
                  <a:srgbClr val="13285E"/>
                </a:solidFill>
                <a:cs typeface="Calibri"/>
                <a:sym typeface="Calibri"/>
              </a:rPr>
              <a:t>;</a:t>
            </a:r>
          </a:p>
          <a:p>
            <a:pPr marL="201897" lvl="0" indent="-201897" algn="just" defTabSz="941837">
              <a:spcBef>
                <a:spcPts val="500"/>
              </a:spcBef>
              <a:buClr>
                <a:srgbClr val="D2112E"/>
              </a:buClr>
              <a:buSzPct val="100000"/>
              <a:buFontTx/>
              <a:buAutoNum type="arabicParenR"/>
              <a:defRPr sz="2300">
                <a:solidFill>
                  <a:srgbClr val="13285E"/>
                </a:solidFill>
              </a:defRPr>
            </a:pPr>
            <a:r>
              <a:rPr lang="lv-LV" sz="2300" kern="0" dirty="0">
                <a:solidFill>
                  <a:srgbClr val="13285E"/>
                </a:solidFill>
                <a:cs typeface="Calibri"/>
                <a:sym typeface="Calibri"/>
              </a:rPr>
              <a:t> apstrāde ir vajadzīga, lai izpildītu uzdevumu, ko veic sabiedrības interesēs vai īstenojot pārzinim </a:t>
            </a:r>
            <a:r>
              <a:rPr lang="lv-LV" sz="2300" kern="0" dirty="0">
                <a:solidFill>
                  <a:srgbClr val="D2112E"/>
                </a:solidFill>
                <a:cs typeface="Calibri"/>
                <a:sym typeface="Calibri"/>
              </a:rPr>
              <a:t>likumīgi piešķirtās oficiālās pilnvaras</a:t>
            </a:r>
            <a:r>
              <a:rPr lang="en-US" sz="2300" kern="0" dirty="0">
                <a:solidFill>
                  <a:srgbClr val="13285E"/>
                </a:solidFill>
                <a:cs typeface="Calibri"/>
                <a:sym typeface="Calibri"/>
              </a:rPr>
              <a:t> [6.1.e]</a:t>
            </a:r>
            <a:r>
              <a:rPr lang="lv-LV" sz="2300" kern="0" dirty="0">
                <a:solidFill>
                  <a:srgbClr val="13285E"/>
                </a:solidFill>
                <a:cs typeface="Calibri"/>
                <a:sym typeface="Calibri"/>
              </a:rPr>
              <a:t>;	</a:t>
            </a:r>
          </a:p>
          <a:p>
            <a:pPr marL="201897" lvl="0" indent="-201897" algn="just" defTabSz="941837">
              <a:spcBef>
                <a:spcPts val="0"/>
              </a:spcBef>
              <a:buClr>
                <a:srgbClr val="D2112E"/>
              </a:buClr>
              <a:buSzPct val="100000"/>
              <a:buFontTx/>
              <a:buAutoNum type="arabicParenR"/>
              <a:defRPr sz="2300">
                <a:solidFill>
                  <a:srgbClr val="13285E"/>
                </a:solidFill>
              </a:defRPr>
            </a:pPr>
            <a:r>
              <a:rPr lang="lv-LV" sz="2300" kern="0" dirty="0">
                <a:solidFill>
                  <a:srgbClr val="13285E"/>
                </a:solidFill>
                <a:cs typeface="Calibri"/>
                <a:sym typeface="Calibri"/>
              </a:rPr>
              <a:t> apstrāde ir vajadzīga pārziņa vai trešās personas </a:t>
            </a:r>
            <a:r>
              <a:rPr lang="lv-LV" sz="2300" kern="0" dirty="0">
                <a:solidFill>
                  <a:srgbClr val="D2112E"/>
                </a:solidFill>
                <a:cs typeface="Calibri"/>
                <a:sym typeface="Calibri"/>
              </a:rPr>
              <a:t>leģitīmo interešu </a:t>
            </a:r>
            <a:r>
              <a:rPr lang="lv-LV" sz="2300" kern="0" dirty="0">
                <a:solidFill>
                  <a:srgbClr val="13285E"/>
                </a:solidFill>
                <a:cs typeface="Calibri"/>
                <a:sym typeface="Calibri"/>
              </a:rPr>
              <a:t>ievērošanai, izņemot, ja datu subjekta intereses vai </a:t>
            </a:r>
            <a:r>
              <a:rPr lang="lv-LV" sz="2300" kern="0" dirty="0" err="1">
                <a:solidFill>
                  <a:srgbClr val="13285E"/>
                </a:solidFill>
                <a:cs typeface="Calibri"/>
                <a:sym typeface="Calibri"/>
              </a:rPr>
              <a:t>pamattiesības</a:t>
            </a:r>
            <a:r>
              <a:rPr lang="lv-LV" sz="2300" kern="0" dirty="0">
                <a:solidFill>
                  <a:srgbClr val="13285E"/>
                </a:solidFill>
                <a:cs typeface="Calibri"/>
                <a:sym typeface="Calibri"/>
              </a:rPr>
              <a:t> un pamatbrīvības, kurām nepieciešama personas datu aizsardzība</a:t>
            </a:r>
            <a:r>
              <a:rPr lang="lv-LV" sz="2300" kern="0" dirty="0">
                <a:solidFill>
                  <a:srgbClr val="D2112E"/>
                </a:solidFill>
                <a:cs typeface="Calibri"/>
                <a:sym typeface="Calibri"/>
              </a:rPr>
              <a:t>, ir svarīgākas par šādām interesēm</a:t>
            </a:r>
            <a:r>
              <a:rPr lang="lv-LV" sz="2300" kern="0" dirty="0">
                <a:solidFill>
                  <a:srgbClr val="13285E"/>
                </a:solidFill>
                <a:cs typeface="Calibri"/>
                <a:sym typeface="Calibri"/>
              </a:rPr>
              <a:t>, jo īpaši, ja datu subjekts ir bērns</a:t>
            </a:r>
            <a:r>
              <a:rPr lang="en-US" sz="2300" kern="0" dirty="0">
                <a:solidFill>
                  <a:srgbClr val="13285E"/>
                </a:solidFill>
                <a:cs typeface="Calibri"/>
                <a:sym typeface="Calibri"/>
              </a:rPr>
              <a:t> [6.1.f]</a:t>
            </a:r>
          </a:p>
          <a:p>
            <a:pPr marL="0" lvl="0" indent="0" algn="just" defTabSz="941837">
              <a:spcBef>
                <a:spcPts val="0"/>
              </a:spcBef>
              <a:buClr>
                <a:srgbClr val="D2112E"/>
              </a:buClr>
              <a:buSzPct val="100000"/>
              <a:buNone/>
              <a:defRPr sz="2300">
                <a:solidFill>
                  <a:srgbClr val="13285E"/>
                </a:solidFill>
              </a:defRPr>
            </a:pPr>
            <a:endParaRPr lang="en-US" sz="2300" kern="0" dirty="0">
              <a:solidFill>
                <a:srgbClr val="13285E"/>
              </a:solidFill>
              <a:cs typeface="Calibri"/>
              <a:sym typeface="Calibri"/>
            </a:endParaRPr>
          </a:p>
          <a:p>
            <a:pPr marL="0" lvl="0" indent="0" algn="just" defTabSz="941837">
              <a:spcBef>
                <a:spcPts val="0"/>
              </a:spcBef>
              <a:buClr>
                <a:srgbClr val="D2112E"/>
              </a:buClr>
              <a:buSzPct val="100000"/>
              <a:buNone/>
              <a:defRPr sz="2300">
                <a:solidFill>
                  <a:srgbClr val="13285E"/>
                </a:solidFill>
              </a:defRPr>
            </a:pPr>
            <a:endParaRPr lang="en-US" sz="2300" kern="0" dirty="0">
              <a:solidFill>
                <a:srgbClr val="13285E"/>
              </a:solidFill>
              <a:cs typeface="Calibri"/>
              <a:sym typeface="Calibri"/>
            </a:endParaRPr>
          </a:p>
          <a:p>
            <a:pPr marL="0" lvl="0" indent="0" algn="just" defTabSz="941837">
              <a:spcBef>
                <a:spcPts val="0"/>
              </a:spcBef>
              <a:buClr>
                <a:srgbClr val="D2112E"/>
              </a:buClr>
              <a:buSzPct val="100000"/>
              <a:buNone/>
              <a:defRPr sz="2300">
                <a:solidFill>
                  <a:srgbClr val="13285E"/>
                </a:solidFill>
              </a:defRPr>
            </a:pPr>
            <a:r>
              <a:rPr lang="en-US" sz="1600" b="1" i="1" kern="0" dirty="0">
                <a:solidFill>
                  <a:srgbClr val="13285E"/>
                </a:solidFill>
                <a:cs typeface="Calibri"/>
                <a:sym typeface="Calibri"/>
              </a:rPr>
              <a:t>+ N.B. </a:t>
            </a:r>
            <a:r>
              <a:rPr lang="en-US" sz="1600" b="1" i="1" kern="0" dirty="0" err="1">
                <a:solidFill>
                  <a:srgbClr val="13285E"/>
                </a:solidFill>
                <a:cs typeface="Calibri"/>
                <a:sym typeface="Calibri"/>
              </a:rPr>
              <a:t>īpašo</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kategoriju</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datu</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apstrādes</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gadījumā</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Regulas</a:t>
            </a:r>
            <a:r>
              <a:rPr lang="en-US" sz="1600" b="1" i="1" kern="0" dirty="0">
                <a:solidFill>
                  <a:srgbClr val="13285E"/>
                </a:solidFill>
                <a:cs typeface="Calibri"/>
                <a:sym typeface="Calibri"/>
              </a:rPr>
              <a:t> 9.panta </a:t>
            </a:r>
            <a:r>
              <a:rPr lang="en-US" sz="1600" b="1" i="1" kern="0" dirty="0" err="1">
                <a:solidFill>
                  <a:srgbClr val="13285E"/>
                </a:solidFill>
                <a:cs typeface="Calibri"/>
                <a:sym typeface="Calibri"/>
              </a:rPr>
              <a:t>priekšnoteikumi</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datu</a:t>
            </a:r>
            <a:r>
              <a:rPr lang="en-US" sz="1600" b="1" i="1" kern="0" dirty="0">
                <a:solidFill>
                  <a:srgbClr val="13285E"/>
                </a:solidFill>
                <a:cs typeface="Calibri"/>
                <a:sym typeface="Calibri"/>
              </a:rPr>
              <a:t> par </a:t>
            </a:r>
            <a:r>
              <a:rPr lang="en-US" sz="1600" b="1" i="1" kern="0" dirty="0" err="1">
                <a:solidFill>
                  <a:srgbClr val="13285E"/>
                </a:solidFill>
                <a:cs typeface="Calibri"/>
                <a:sym typeface="Calibri"/>
              </a:rPr>
              <a:t>sodāmību</a:t>
            </a:r>
            <a:r>
              <a:rPr lang="en-US" sz="1600" b="1" i="1" kern="0" dirty="0">
                <a:solidFill>
                  <a:srgbClr val="13285E"/>
                </a:solidFill>
                <a:cs typeface="Calibri"/>
                <a:sym typeface="Calibri"/>
              </a:rPr>
              <a:t> </a:t>
            </a:r>
            <a:r>
              <a:rPr lang="en-US" sz="1600" b="1" i="1" kern="0" dirty="0" err="1">
                <a:solidFill>
                  <a:srgbClr val="13285E"/>
                </a:solidFill>
                <a:cs typeface="Calibri"/>
                <a:sym typeface="Calibri"/>
              </a:rPr>
              <a:t>gadījumā</a:t>
            </a:r>
            <a:r>
              <a:rPr lang="en-US" sz="1600" b="1" i="1" kern="0" dirty="0">
                <a:solidFill>
                  <a:srgbClr val="13285E"/>
                </a:solidFill>
                <a:cs typeface="Calibri"/>
                <a:sym typeface="Calibri"/>
              </a:rPr>
              <a:t> - </a:t>
            </a:r>
            <a:r>
              <a:rPr lang="en-US" sz="1600" b="1" i="1" kern="0" dirty="0" err="1">
                <a:solidFill>
                  <a:srgbClr val="13285E"/>
                </a:solidFill>
                <a:cs typeface="Calibri"/>
                <a:sym typeface="Calibri"/>
              </a:rPr>
              <a:t>Regulas</a:t>
            </a:r>
            <a:r>
              <a:rPr lang="en-US" sz="1600" b="1" i="1" kern="0" dirty="0">
                <a:solidFill>
                  <a:srgbClr val="13285E"/>
                </a:solidFill>
                <a:cs typeface="Calibri"/>
                <a:sym typeface="Calibri"/>
              </a:rPr>
              <a:t> 10.pants.</a:t>
            </a:r>
          </a:p>
        </p:txBody>
      </p:sp>
    </p:spTree>
    <p:extLst>
      <p:ext uri="{BB962C8B-B14F-4D97-AF65-F5344CB8AC3E}">
        <p14:creationId xmlns:p14="http://schemas.microsoft.com/office/powerpoint/2010/main" val="3674091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b="1" dirty="0">
                <a:solidFill>
                  <a:srgbClr val="FF0000"/>
                </a:solidFill>
              </a:rPr>
              <a:t>PRINCIPU (</a:t>
            </a:r>
            <a:r>
              <a:rPr lang="en-US" b="1" dirty="0" err="1">
                <a:solidFill>
                  <a:srgbClr val="FF0000"/>
                </a:solidFill>
              </a:rPr>
              <a:t>pienākumu</a:t>
            </a:r>
            <a:r>
              <a:rPr lang="en-US" b="1" dirty="0">
                <a:solidFill>
                  <a:srgbClr val="FF0000"/>
                </a:solidFill>
              </a:rPr>
              <a:t>) MIJIEDARBĪBA</a:t>
            </a:r>
          </a:p>
        </p:txBody>
      </p:sp>
      <p:graphicFrame>
        <p:nvGraphicFramePr>
          <p:cNvPr id="8" name="Diagram 7">
            <a:extLst>
              <a:ext uri="{FF2B5EF4-FFF2-40B4-BE49-F238E27FC236}">
                <a16:creationId xmlns:a16="http://schemas.microsoft.com/office/drawing/2014/main" id="{A2A401F9-A868-455F-92F6-09B533B97CE5}"/>
              </a:ext>
            </a:extLst>
          </p:cNvPr>
          <p:cNvGraphicFramePr/>
          <p:nvPr>
            <p:extLst>
              <p:ext uri="{D42A27DB-BD31-4B8C-83A1-F6EECF244321}">
                <p14:modId xmlns:p14="http://schemas.microsoft.com/office/powerpoint/2010/main" val="4179895465"/>
              </p:ext>
            </p:extLst>
          </p:nvPr>
        </p:nvGraphicFramePr>
        <p:xfrm>
          <a:off x="1455576" y="1690687"/>
          <a:ext cx="8602824" cy="48873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9257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JĀPAZIŅO DATU SUBJEKTAM…</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92898"/>
            <a:ext cx="10515600" cy="4999977"/>
          </a:xfrm>
        </p:spPr>
        <p:txBody>
          <a:bodyPr>
            <a:normAutofit/>
          </a:bodyPr>
          <a:lstStyle/>
          <a:p>
            <a:pPr marL="597929" lvl="1" indent="-327895" algn="just" defTabSz="877822">
              <a:lnSpc>
                <a:spcPct val="80000"/>
              </a:lnSpc>
              <a:spcBef>
                <a:spcPts val="1100"/>
              </a:spcBef>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pārziņa un attiecīgā gadījumā pārziņa pārstāvja identitāte un kontaktinformācija;</a:t>
            </a:r>
          </a:p>
          <a:p>
            <a:pPr marL="597929" lvl="1" indent="-327895" algn="just" defTabSz="877822">
              <a:lnSpc>
                <a:spcPct val="80000"/>
              </a:lnSpc>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attiecīgā gadījumā – datu aizsardzības speciālista kontaktinformācija;</a:t>
            </a:r>
          </a:p>
          <a:p>
            <a:pPr marL="597929" lvl="1" indent="-327895" algn="just" defTabSz="877822">
              <a:lnSpc>
                <a:spcPct val="80000"/>
              </a:lnSpc>
              <a:spcBef>
                <a:spcPts val="1100"/>
              </a:spcBef>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apstrādes nolūki, kam paredzēti personas dati, kā arī apstrādes juridiskais pamats;</a:t>
            </a:r>
          </a:p>
          <a:p>
            <a:pPr marL="597929" lvl="1" indent="-327895" algn="just" defTabSz="877822">
              <a:lnSpc>
                <a:spcPct val="80000"/>
              </a:lnSpc>
              <a:spcBef>
                <a:spcPts val="1100"/>
              </a:spcBef>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pārziņa vai trešās personas leģitīmās intereses, ja apstrāde pamatojas uz 6. panta 1. punkta f) apakšpunktu;</a:t>
            </a:r>
          </a:p>
          <a:p>
            <a:pPr marL="597929" lvl="1" indent="-327895" algn="just" defTabSz="877822">
              <a:lnSpc>
                <a:spcPct val="80000"/>
              </a:lnSpc>
              <a:spcBef>
                <a:spcPts val="1100"/>
              </a:spcBef>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personas datu saņēmēji vai saņēmēju kategorijas, ja tādi ir;</a:t>
            </a:r>
          </a:p>
          <a:p>
            <a:pPr marL="597929" lvl="1" indent="-327895" algn="just" defTabSz="877822">
              <a:lnSpc>
                <a:spcPct val="80000"/>
              </a:lnSpc>
              <a:buClr>
                <a:srgbClr val="D2112E"/>
              </a:buClr>
              <a:buSzPct val="100000"/>
              <a:buFontTx/>
              <a:buChar char="▪"/>
              <a:defRPr sz="2500">
                <a:solidFill>
                  <a:srgbClr val="13285E"/>
                </a:solidFill>
                <a:latin typeface="Geometr706 Md TL"/>
                <a:ea typeface="Geometr706 Md TL"/>
                <a:cs typeface="Geometr706 Md TL"/>
                <a:sym typeface="Geometr706 Md TL"/>
              </a:defRPr>
            </a:pPr>
            <a:r>
              <a:rPr lang="lv-LV" sz="2500" kern="0" dirty="0">
                <a:solidFill>
                  <a:srgbClr val="13285E"/>
                </a:solidFill>
                <a:latin typeface="Geometr706 Md TL"/>
                <a:sym typeface="Geometr706 Md TL"/>
              </a:rPr>
              <a:t>attiecīgā gadījumā – informācija, ka pārzinis paredz nosūtīt personas datus uz trešo valsti vai starptautisku organizāciju, un informācija par to, ka eksistē vai neeksistē Komisijas lēmums par aizsardzības līmeņa pietiekamību,[..]</a:t>
            </a:r>
          </a:p>
        </p:txBody>
      </p:sp>
    </p:spTree>
    <p:extLst>
      <p:ext uri="{BB962C8B-B14F-4D97-AF65-F5344CB8AC3E}">
        <p14:creationId xmlns:p14="http://schemas.microsoft.com/office/powerpoint/2010/main" val="917696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JĀPAZIŅO DATU SUBJEKTAM…</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92898"/>
            <a:ext cx="10515600" cy="4999977"/>
          </a:xfrm>
        </p:spPr>
        <p:txBody>
          <a:bodyPr>
            <a:normAutofit/>
          </a:bodyPr>
          <a:lstStyle/>
          <a:p>
            <a:pPr marL="685436" lvl="1" indent="-369396" algn="just" defTabSz="1027377">
              <a:lnSpc>
                <a:spcPct val="80000"/>
              </a:lnSpc>
              <a:spcBef>
                <a:spcPts val="1300"/>
              </a:spcBef>
              <a:buClr>
                <a:srgbClr val="D2112E"/>
              </a:buClr>
              <a:buSzPct val="100000"/>
              <a:buFontTx/>
              <a:buChar char="▪"/>
              <a:defRPr sz="2300">
                <a:solidFill>
                  <a:srgbClr val="13285E"/>
                </a:solidFill>
                <a:latin typeface="Geometr706 Md TL"/>
                <a:ea typeface="Geometr706 Md TL"/>
                <a:cs typeface="Geometr706 Md TL"/>
                <a:sym typeface="Geometr706 Md TL"/>
              </a:defRPr>
            </a:pPr>
            <a:r>
              <a:rPr lang="lv-LV" sz="2300" kern="0" dirty="0">
                <a:solidFill>
                  <a:srgbClr val="13285E"/>
                </a:solidFill>
                <a:latin typeface="Geometr706 Md TL"/>
                <a:sym typeface="Geometr706 Md TL"/>
              </a:rPr>
              <a:t>laikposms, cik ilgi personas dati tiks glabāti, vai, ja tas nav iespējams, kritēriji, ko izmanto minētā laikposma noteikšanai;</a:t>
            </a:r>
            <a:endParaRPr lang="lv-LV" sz="2600" kern="0" dirty="0">
              <a:solidFill>
                <a:srgbClr val="13285E"/>
              </a:solidFill>
              <a:latin typeface="Geometr706 Md TL"/>
              <a:sym typeface="Geometr706 Md TL"/>
            </a:endParaRPr>
          </a:p>
          <a:p>
            <a:pPr marL="685436" lvl="1" indent="-369396" algn="just" defTabSz="1027377">
              <a:lnSpc>
                <a:spcPct val="80000"/>
              </a:lnSpc>
              <a:spcBef>
                <a:spcPts val="1300"/>
              </a:spcBef>
              <a:buClr>
                <a:srgbClr val="D2112E"/>
              </a:buClr>
              <a:buSzPct val="100000"/>
              <a:buFontTx/>
              <a:buChar char="▪"/>
              <a:defRPr sz="2300">
                <a:solidFill>
                  <a:srgbClr val="13285E"/>
                </a:solidFill>
                <a:latin typeface="Geometr706 Md TL"/>
                <a:ea typeface="Geometr706 Md TL"/>
                <a:cs typeface="Geometr706 Md TL"/>
                <a:sym typeface="Geometr706 Md TL"/>
              </a:defRPr>
            </a:pPr>
            <a:r>
              <a:rPr lang="lv-LV" sz="2300" kern="0" dirty="0">
                <a:solidFill>
                  <a:srgbClr val="13285E"/>
                </a:solidFill>
                <a:latin typeface="Geometr706 Md TL"/>
                <a:sym typeface="Geometr706 Md TL"/>
              </a:rPr>
              <a:t>tas, ka pastāv tiesības pieprasīt pārzinim piekļuvi datu subjekta personas datiem un to labošanu vai dzēšanu, vai apstrādes ierobežošanu attiecībā uz datu subjektu, vai tiesības iebilst pret apstrādi, kā arī tiesības uz datu pārnesamību;</a:t>
            </a:r>
            <a:endParaRPr lang="lv-LV" sz="2600" kern="0" dirty="0">
              <a:solidFill>
                <a:srgbClr val="13285E"/>
              </a:solidFill>
              <a:latin typeface="Geometr706 Md TL"/>
              <a:sym typeface="Geometr706 Md TL"/>
            </a:endParaRPr>
          </a:p>
          <a:p>
            <a:pPr marL="685436" lvl="1" indent="-369396" algn="just" defTabSz="1027377">
              <a:lnSpc>
                <a:spcPct val="80000"/>
              </a:lnSpc>
              <a:spcBef>
                <a:spcPts val="1300"/>
              </a:spcBef>
              <a:buClr>
                <a:srgbClr val="D2112E"/>
              </a:buClr>
              <a:buSzPct val="100000"/>
              <a:buFontTx/>
              <a:buChar char="▪"/>
              <a:defRPr sz="2300">
                <a:solidFill>
                  <a:srgbClr val="13285E"/>
                </a:solidFill>
                <a:latin typeface="Geometr706 Md TL"/>
                <a:ea typeface="Geometr706 Md TL"/>
                <a:cs typeface="Geometr706 Md TL"/>
                <a:sym typeface="Geometr706 Md TL"/>
              </a:defRPr>
            </a:pPr>
            <a:r>
              <a:rPr lang="lv-LV" sz="2300" kern="0" dirty="0">
                <a:solidFill>
                  <a:srgbClr val="13285E"/>
                </a:solidFill>
                <a:latin typeface="Geometr706 Md TL"/>
                <a:sym typeface="Geometr706 Md TL"/>
              </a:rPr>
              <a:t>ja apstrāde pamatojas uz [piekrišanu] – tiesības jebkurā brīdī atsaukt piekrišanu, neietekmējot tādas apstrādes likumīgumu, kuras pamatā ir pirms atsaukuma sniegta piekrišana;</a:t>
            </a:r>
            <a:endParaRPr lang="lv-LV" sz="2600" kern="0" dirty="0">
              <a:solidFill>
                <a:srgbClr val="13285E"/>
              </a:solidFill>
              <a:latin typeface="Geometr706 Md TL"/>
              <a:sym typeface="Geometr706 Md TL"/>
            </a:endParaRPr>
          </a:p>
          <a:p>
            <a:pPr marL="685436" lvl="1" indent="-369396" algn="just" defTabSz="1027377">
              <a:lnSpc>
                <a:spcPct val="80000"/>
              </a:lnSpc>
              <a:spcBef>
                <a:spcPts val="1300"/>
              </a:spcBef>
              <a:buClr>
                <a:srgbClr val="D2112E"/>
              </a:buClr>
              <a:buSzPct val="100000"/>
              <a:buFontTx/>
              <a:buChar char="▪"/>
              <a:defRPr sz="2300">
                <a:solidFill>
                  <a:srgbClr val="13285E"/>
                </a:solidFill>
                <a:latin typeface="Geometr706 Md TL"/>
                <a:ea typeface="Geometr706 Md TL"/>
                <a:cs typeface="Geometr706 Md TL"/>
                <a:sym typeface="Geometr706 Md TL"/>
              </a:defRPr>
            </a:pPr>
            <a:r>
              <a:rPr lang="lv-LV" sz="2300" kern="0" dirty="0">
                <a:solidFill>
                  <a:srgbClr val="13285E"/>
                </a:solidFill>
                <a:latin typeface="Geometr706 Md TL"/>
                <a:sym typeface="Geometr706 Md TL"/>
              </a:rPr>
              <a:t>tiesības iesniegt sūdzību uzraudzības iestādei;</a:t>
            </a:r>
            <a:endParaRPr lang="lv-LV" sz="2600" kern="0" dirty="0">
              <a:solidFill>
                <a:srgbClr val="13285E"/>
              </a:solidFill>
              <a:latin typeface="Geometr706 Md TL"/>
              <a:sym typeface="Geometr706 Md TL"/>
            </a:endParaRPr>
          </a:p>
          <a:p>
            <a:pPr marL="685436" lvl="1" indent="-369396" algn="just" defTabSz="1027377">
              <a:lnSpc>
                <a:spcPct val="80000"/>
              </a:lnSpc>
              <a:spcBef>
                <a:spcPts val="1300"/>
              </a:spcBef>
              <a:buClr>
                <a:srgbClr val="D2112E"/>
              </a:buClr>
              <a:buSzPct val="100000"/>
              <a:buFontTx/>
              <a:buChar char="▪"/>
              <a:defRPr sz="2300">
                <a:solidFill>
                  <a:srgbClr val="13285E"/>
                </a:solidFill>
                <a:latin typeface="Geometr706 Md TL"/>
                <a:ea typeface="Geometr706 Md TL"/>
                <a:cs typeface="Geometr706 Md TL"/>
                <a:sym typeface="Geometr706 Md TL"/>
              </a:defRPr>
            </a:pPr>
            <a:r>
              <a:rPr lang="lv-LV" sz="2300" kern="0" dirty="0">
                <a:solidFill>
                  <a:srgbClr val="13285E"/>
                </a:solidFill>
                <a:latin typeface="Geometr706 Md TL"/>
                <a:sym typeface="Geometr706 Md TL"/>
              </a:rPr>
              <a:t>informācija, vai personas datu sniegšana ir noteikta saskaņā ar likumu vai līgumu, vai tā ir priekšnosacījums, lai līgumu noslēgtu, kā arī informācija par to, vai datu subjektam ir pienākums personas datus sniegt un kādas sekas var būt gadījumos, kad šādi dati netiek sniegti;</a:t>
            </a:r>
          </a:p>
        </p:txBody>
      </p:sp>
    </p:spTree>
    <p:extLst>
      <p:ext uri="{BB962C8B-B14F-4D97-AF65-F5344CB8AC3E}">
        <p14:creationId xmlns:p14="http://schemas.microsoft.com/office/powerpoint/2010/main" val="20136742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DOKUMENTĀCIJA…REĢISTRS</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92898"/>
            <a:ext cx="10515600" cy="4999977"/>
          </a:xfrm>
        </p:spPr>
        <p:txBody>
          <a:bodyPr>
            <a:normAutofit lnSpcReduction="10000"/>
          </a:bodyPr>
          <a:lstStyle/>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a) pārziņa un attiecīgā gadījumā visu kopīgo pārziņu, pārziņa pārstāvja un datu aizsardzības speciālista, vārds un uzvārds vai nosaukums un kontaktinformācija;</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b) apstrādes nolūki;</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c) datu subjektu kategoriju un personas datu kategoriju apraksts;</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d) to saņēmēju kategorijas, kuriem personas dati ir izpausti vai kuriem tos izpaudīs, tostarp saņēmēji trešās valstīs vai starptautiskās organizācijas;</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e) attiecīgā gadījumā, informācija par personas datu nosūtīšanu uz trešo valsti vai starptautisku organizāciju, tostarp šīs trešās valsts vai starptautiskās organizācijas identifikācija, un 49. panta 1. punkta otrajā daļā minētās nosūtīšanas gadījumā – atbilstošo garantiju dokumentācija;</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f)ja iespējams, paredzētie termiņi dažādu kategoriju datu dzēšanai;</a:t>
            </a:r>
          </a:p>
          <a:p>
            <a:pPr marL="0" lvl="0" indent="0" algn="just" defTabSz="572211">
              <a:lnSpc>
                <a:spcPct val="100000"/>
              </a:lnSpc>
              <a:spcBef>
                <a:spcPts val="400"/>
              </a:spcBef>
              <a:buNone/>
              <a:defRPr sz="2100">
                <a:solidFill>
                  <a:srgbClr val="002B5D"/>
                </a:solidFill>
              </a:defRPr>
            </a:pPr>
            <a:r>
              <a:rPr lang="lv-LV" sz="2100" kern="0" dirty="0">
                <a:solidFill>
                  <a:srgbClr val="002B5D"/>
                </a:solidFill>
                <a:cs typeface="Calibri"/>
                <a:sym typeface="Calibri"/>
              </a:rPr>
              <a:t>g)ja iespējams, 32. panta 1. punktā minēto tehnisko un organizatorisko drošības pasākumu vispārējs apraksts.</a:t>
            </a:r>
          </a:p>
          <a:p>
            <a:pPr marL="0" lvl="0" indent="0" algn="just" defTabSz="572211">
              <a:lnSpc>
                <a:spcPct val="100000"/>
              </a:lnSpc>
              <a:spcBef>
                <a:spcPts val="400"/>
              </a:spcBef>
              <a:buNone/>
              <a:defRPr sz="1700">
                <a:solidFill>
                  <a:srgbClr val="CC182B"/>
                </a:solidFill>
              </a:defRPr>
            </a:pPr>
            <a:endParaRPr lang="lv-LV" sz="1700" kern="0" dirty="0">
              <a:solidFill>
                <a:srgbClr val="CC182B"/>
              </a:solidFill>
              <a:cs typeface="Calibri"/>
              <a:sym typeface="Calibri"/>
            </a:endParaRPr>
          </a:p>
          <a:p>
            <a:pPr marL="0" lvl="0" indent="0" algn="just" defTabSz="201168">
              <a:lnSpc>
                <a:spcPct val="100000"/>
              </a:lnSpc>
              <a:spcBef>
                <a:spcPts val="0"/>
              </a:spcBef>
              <a:buNone/>
              <a:defRPr sz="1700">
                <a:solidFill>
                  <a:srgbClr val="CC182B"/>
                </a:solidFill>
                <a:latin typeface="Times New Roman"/>
                <a:ea typeface="Times New Roman"/>
                <a:cs typeface="Times New Roman"/>
                <a:sym typeface="Times New Roman"/>
              </a:defRPr>
            </a:pPr>
            <a:r>
              <a:rPr lang="lv-LV" sz="1700" kern="0" dirty="0">
                <a:solidFill>
                  <a:srgbClr val="CC182B"/>
                </a:solidFill>
                <a:latin typeface="Times New Roman"/>
                <a:cs typeface="Times New Roman"/>
                <a:sym typeface="Times New Roman"/>
              </a:rPr>
              <a:t>…nepiemēro .., kas nodarbina mazāk nekā 250 personas,</a:t>
            </a:r>
            <a:r>
              <a:rPr lang="lv-LV" sz="1700" b="1" u="sng" kern="0" dirty="0">
                <a:solidFill>
                  <a:srgbClr val="CC182B"/>
                </a:solidFill>
                <a:latin typeface="Times New Roman"/>
                <a:cs typeface="Times New Roman"/>
                <a:sym typeface="Times New Roman"/>
              </a:rPr>
              <a:t> izņemot</a:t>
            </a:r>
            <a:r>
              <a:rPr lang="lv-LV" sz="1700" kern="0" dirty="0">
                <a:solidFill>
                  <a:srgbClr val="CC182B"/>
                </a:solidFill>
                <a:latin typeface="Times New Roman"/>
                <a:cs typeface="Times New Roman"/>
                <a:sym typeface="Times New Roman"/>
              </a:rPr>
              <a:t>, ja veiktā apstrāde </a:t>
            </a:r>
            <a:r>
              <a:rPr lang="lv-LV" sz="1700" b="1" i="1" kern="0" dirty="0">
                <a:solidFill>
                  <a:srgbClr val="CC182B"/>
                </a:solidFill>
                <a:latin typeface="Times New Roman"/>
                <a:cs typeface="Times New Roman"/>
                <a:sym typeface="Times New Roman"/>
              </a:rPr>
              <a:t>varētu radīt risku datu subjektu tiesībām un brīvībām,</a:t>
            </a:r>
            <a:r>
              <a:rPr lang="lv-LV" sz="1700" kern="0" dirty="0">
                <a:solidFill>
                  <a:srgbClr val="CC182B"/>
                </a:solidFill>
                <a:latin typeface="Times New Roman"/>
                <a:cs typeface="Times New Roman"/>
                <a:sym typeface="Times New Roman"/>
              </a:rPr>
              <a:t> apstrāde nav neregulāra vai apstrāde ietver īpašas datu kategorijas, kas minētas 9. panta 1. punktā, vai personas datus par sodāmību un pārkāpumiem, kas minēti 10. pantā.</a:t>
            </a:r>
          </a:p>
        </p:txBody>
      </p:sp>
    </p:spTree>
    <p:extLst>
      <p:ext uri="{BB962C8B-B14F-4D97-AF65-F5344CB8AC3E}">
        <p14:creationId xmlns:p14="http://schemas.microsoft.com/office/powerpoint/2010/main" val="3191849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DOKUMENTĀCIJA…</a:t>
            </a:r>
            <a:r>
              <a:rPr lang="en-US" sz="2800" b="1" dirty="0">
                <a:solidFill>
                  <a:srgbClr val="FF0000"/>
                </a:solidFill>
              </a:rPr>
              <a:t>[R.25]</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623527"/>
            <a:ext cx="10515600" cy="4869348"/>
          </a:xfrm>
        </p:spPr>
        <p:txBody>
          <a:bodyPr>
            <a:noAutofit/>
          </a:bodyPr>
          <a:lstStyle/>
          <a:p>
            <a:pPr marL="0" indent="0" defTabSz="663244">
              <a:spcBef>
                <a:spcPts val="500"/>
              </a:spcBef>
              <a:buSzTx/>
              <a:buNone/>
              <a:defRPr sz="2400" b="1">
                <a:solidFill>
                  <a:srgbClr val="002B5D"/>
                </a:solidFill>
              </a:defRPr>
            </a:pPr>
            <a:r>
              <a:rPr lang="lv-LV" dirty="0"/>
              <a:t>Risku fizisku personu tiesībām un brīvībām – ar atšķirīgu iespējamību un nopietnību – </a:t>
            </a:r>
          </a:p>
          <a:p>
            <a:pPr marL="116586" indent="-116586" defTabSz="663244">
              <a:spcBef>
                <a:spcPts val="500"/>
              </a:spcBef>
              <a:buClr>
                <a:srgbClr val="CC182B"/>
              </a:buClr>
              <a:buFontTx/>
              <a:defRPr sz="2400">
                <a:solidFill>
                  <a:srgbClr val="002B5D"/>
                </a:solidFill>
              </a:defRPr>
            </a:pPr>
            <a:r>
              <a:rPr lang="lv-LV" dirty="0"/>
              <a:t> kas </a:t>
            </a:r>
            <a:r>
              <a:rPr lang="lv-LV" dirty="0">
                <a:solidFill>
                  <a:srgbClr val="CC182B"/>
                </a:solidFill>
              </a:rPr>
              <a:t>var izraisīt fizisku, materiālu vai nemateriālu kaitējumu</a:t>
            </a:r>
            <a:r>
              <a:rPr lang="lv-LV" dirty="0"/>
              <a:t>, jo īpaši, ja apstrāde var izraisīt diskrimināciju, identitātes zādzību vai viltošanu, finansiālu zaudējumu, kaitējumu reputācijai, ar dienesta noslēpumu aizsargātu personas datu konfidencialitātes zaudēšanu, neatļautu </a:t>
            </a:r>
            <a:r>
              <a:rPr lang="lv-LV" dirty="0" err="1"/>
              <a:t>pseidonimizācijas</a:t>
            </a:r>
            <a:r>
              <a:rPr lang="lv-LV" dirty="0"/>
              <a:t> atcelšanu vai jebkādu citu īpaši nelabvēlīgu ekonomisko vai sociālo situāciju; </a:t>
            </a:r>
          </a:p>
          <a:p>
            <a:pPr marL="116586" indent="-116586" defTabSz="663244">
              <a:spcBef>
                <a:spcPts val="500"/>
              </a:spcBef>
              <a:buClr>
                <a:srgbClr val="CC182B"/>
              </a:buClr>
              <a:buFontTx/>
              <a:defRPr sz="2400">
                <a:solidFill>
                  <a:srgbClr val="002B5D"/>
                </a:solidFill>
              </a:defRPr>
            </a:pPr>
            <a:r>
              <a:rPr lang="lv-LV" dirty="0"/>
              <a:t>ja datu subjektiem </a:t>
            </a:r>
            <a:r>
              <a:rPr lang="lv-LV" dirty="0">
                <a:solidFill>
                  <a:srgbClr val="CC182B"/>
                </a:solidFill>
              </a:rPr>
              <a:t>var tikt atņemtas viņu tiesības un brīvības </a:t>
            </a:r>
            <a:r>
              <a:rPr lang="lv-LV" dirty="0"/>
              <a:t>vai </a:t>
            </a:r>
            <a:r>
              <a:rPr lang="lv-LV" dirty="0">
                <a:solidFill>
                  <a:srgbClr val="CC182B"/>
                </a:solidFill>
              </a:rPr>
              <a:t>atņemta iespēja kontrolēt </a:t>
            </a:r>
            <a:r>
              <a:rPr lang="lv-LV" dirty="0"/>
              <a:t>savus personas datus; </a:t>
            </a:r>
          </a:p>
          <a:p>
            <a:pPr marL="116586" indent="-116586" defTabSz="663244">
              <a:spcBef>
                <a:spcPts val="500"/>
              </a:spcBef>
              <a:buClr>
                <a:srgbClr val="CC182B"/>
              </a:buClr>
              <a:buFontTx/>
              <a:defRPr sz="2400">
                <a:solidFill>
                  <a:srgbClr val="002B5D"/>
                </a:solidFill>
              </a:defRPr>
            </a:pPr>
            <a:r>
              <a:rPr lang="lv-LV" dirty="0"/>
              <a:t>ja tiek apstrādāti </a:t>
            </a:r>
            <a:r>
              <a:rPr lang="lv-LV" dirty="0">
                <a:solidFill>
                  <a:srgbClr val="CC182B"/>
                </a:solidFill>
              </a:rPr>
              <a:t>īpašo datu kategorijas dati;</a:t>
            </a:r>
          </a:p>
          <a:p>
            <a:pPr marL="116586" indent="-116586" defTabSz="663244">
              <a:spcBef>
                <a:spcPts val="500"/>
              </a:spcBef>
              <a:buClr>
                <a:srgbClr val="CC182B"/>
              </a:buClr>
              <a:buFontTx/>
              <a:defRPr sz="2400">
                <a:solidFill>
                  <a:srgbClr val="002B5D"/>
                </a:solidFill>
              </a:defRPr>
            </a:pPr>
            <a:r>
              <a:rPr lang="lv-LV" dirty="0"/>
              <a:t> ja tiek </a:t>
            </a:r>
            <a:r>
              <a:rPr lang="lv-LV" dirty="0">
                <a:solidFill>
                  <a:srgbClr val="CC182B"/>
                </a:solidFill>
              </a:rPr>
              <a:t>izvērtēti personiskie aspekti [profilēšana]</a:t>
            </a:r>
            <a:r>
              <a:rPr lang="lv-LV" dirty="0"/>
              <a:t>; </a:t>
            </a:r>
          </a:p>
          <a:p>
            <a:pPr marL="116586" indent="-116586" defTabSz="663244">
              <a:spcBef>
                <a:spcPts val="500"/>
              </a:spcBef>
              <a:buClr>
                <a:srgbClr val="CC182B"/>
              </a:buClr>
              <a:buFontTx/>
              <a:defRPr sz="2400">
                <a:solidFill>
                  <a:srgbClr val="002B5D"/>
                </a:solidFill>
              </a:defRPr>
            </a:pPr>
            <a:r>
              <a:rPr lang="lv-LV" dirty="0"/>
              <a:t>ja tiek </a:t>
            </a:r>
            <a:r>
              <a:rPr lang="lv-LV" dirty="0">
                <a:solidFill>
                  <a:srgbClr val="CC182B"/>
                </a:solidFill>
              </a:rPr>
              <a:t>apstrādāti neaizsargātu fizisku personu</a:t>
            </a:r>
            <a:r>
              <a:rPr lang="lv-LV" dirty="0"/>
              <a:t>, īpaši bērnu, personas dati; </a:t>
            </a:r>
          </a:p>
          <a:p>
            <a:pPr marL="116586" indent="-116586" defTabSz="663244">
              <a:spcBef>
                <a:spcPts val="500"/>
              </a:spcBef>
              <a:buClr>
                <a:srgbClr val="CC182B"/>
              </a:buClr>
              <a:buFontTx/>
              <a:defRPr sz="2400">
                <a:solidFill>
                  <a:srgbClr val="002B5D"/>
                </a:solidFill>
              </a:defRPr>
            </a:pPr>
            <a:r>
              <a:rPr lang="lv-LV" dirty="0"/>
              <a:t> ja apstrāde</a:t>
            </a:r>
            <a:r>
              <a:rPr lang="lv-LV" dirty="0">
                <a:solidFill>
                  <a:srgbClr val="CC182B"/>
                </a:solidFill>
              </a:rPr>
              <a:t> ietver lielu personas datu daudzumu un ietekmē lielu skaitu datu subjektu</a:t>
            </a:r>
            <a:r>
              <a:rPr lang="lv-LV" dirty="0"/>
              <a:t>.</a:t>
            </a:r>
          </a:p>
        </p:txBody>
      </p:sp>
    </p:spTree>
    <p:extLst>
      <p:ext uri="{BB962C8B-B14F-4D97-AF65-F5344CB8AC3E}">
        <p14:creationId xmlns:p14="http://schemas.microsoft.com/office/powerpoint/2010/main" val="782982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DOKUMENTĀCIJA…”NIDA”</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726233" y="1343608"/>
            <a:ext cx="10515600" cy="4869348"/>
          </a:xfrm>
        </p:spPr>
        <p:txBody>
          <a:bodyPr>
            <a:noAutofit/>
          </a:bodyPr>
          <a:lstStyle/>
          <a:p>
            <a:pPr marL="0" lvl="0" indent="0" algn="just" defTabSz="1300480">
              <a:lnSpc>
                <a:spcPct val="100000"/>
              </a:lnSpc>
              <a:buNone/>
              <a:defRPr sz="3000">
                <a:solidFill>
                  <a:srgbClr val="CC182B"/>
                </a:solidFill>
              </a:defRPr>
            </a:pPr>
            <a:r>
              <a:rPr lang="lv-LV" sz="3000" kern="0" dirty="0">
                <a:solidFill>
                  <a:srgbClr val="CC182B"/>
                </a:solidFill>
                <a:cs typeface="Calibri"/>
                <a:sym typeface="Calibri"/>
              </a:rPr>
              <a:t>! </a:t>
            </a:r>
            <a:r>
              <a:rPr lang="lv-LV" sz="3000" kern="0" dirty="0">
                <a:solidFill>
                  <a:srgbClr val="002B5D"/>
                </a:solidFill>
                <a:cs typeface="Calibri"/>
                <a:sym typeface="Calibri"/>
              </a:rPr>
              <a:t>Ja apstrādes veids, jo īpaši, izmantojot jaunās tehnoloģijas un ņemot vērā apstrādes raksturu, apjomu, kontekstu un nolūkus, </a:t>
            </a:r>
            <a:r>
              <a:rPr lang="lv-LV" sz="3000" kern="0" dirty="0">
                <a:solidFill>
                  <a:srgbClr val="CC182B"/>
                </a:solidFill>
                <a:cs typeface="Calibri"/>
                <a:sym typeface="Calibri"/>
              </a:rPr>
              <a:t>varētu radīt augstu risku fizisku personu tiesībām un brīvībām</a:t>
            </a:r>
            <a:r>
              <a:rPr lang="lv-LV" sz="3000" kern="0" dirty="0">
                <a:solidFill>
                  <a:srgbClr val="002B5D"/>
                </a:solidFill>
                <a:cs typeface="Calibri"/>
                <a:sym typeface="Calibri"/>
              </a:rPr>
              <a:t>, pārzinis pirms apstrādes veic novērtējumu par to, kā plānotās apstrādes darbības ietekmēs personas datu aizsardzību. Vienā novērtējumā var pievērsties tādu līdzīgu apstrādes darbību kopumam, kurām piemīt līdzīgi augsti riski.</a:t>
            </a:r>
          </a:p>
          <a:p>
            <a:pPr marL="0" lvl="0" indent="0" algn="ctr" defTabSz="1300480">
              <a:lnSpc>
                <a:spcPct val="100000"/>
              </a:lnSpc>
              <a:spcBef>
                <a:spcPts val="900"/>
              </a:spcBef>
              <a:buNone/>
              <a:defRPr sz="3800" b="1">
                <a:solidFill>
                  <a:srgbClr val="D2112E"/>
                </a:solidFill>
              </a:defRPr>
            </a:pPr>
            <a:r>
              <a:rPr lang="lv-LV" sz="3800" b="1" kern="0" dirty="0">
                <a:solidFill>
                  <a:srgbClr val="D2112E"/>
                </a:solidFill>
                <a:cs typeface="Calibri"/>
                <a:sym typeface="Calibri"/>
              </a:rPr>
              <a:t>! Novērtējuma centrā - datu subjekts</a:t>
            </a:r>
          </a:p>
          <a:p>
            <a:pPr marL="0" lvl="0" indent="0" algn="ctr" defTabSz="1300480">
              <a:lnSpc>
                <a:spcPct val="100000"/>
              </a:lnSpc>
              <a:spcBef>
                <a:spcPts val="900"/>
              </a:spcBef>
              <a:buNone/>
              <a:defRPr sz="2800" b="1">
                <a:solidFill>
                  <a:srgbClr val="002B5D"/>
                </a:solidFill>
              </a:defRPr>
            </a:pPr>
            <a:r>
              <a:rPr lang="lv-LV" b="1" kern="0" dirty="0">
                <a:solidFill>
                  <a:srgbClr val="002B5D"/>
                </a:solidFill>
                <a:cs typeface="Calibri"/>
                <a:sym typeface="Calibri"/>
              </a:rPr>
              <a:t>! apspriešanās ar uzraudzības iestādi</a:t>
            </a:r>
          </a:p>
        </p:txBody>
      </p:sp>
    </p:spTree>
    <p:extLst>
      <p:ext uri="{BB962C8B-B14F-4D97-AF65-F5344CB8AC3E}">
        <p14:creationId xmlns:p14="http://schemas.microsoft.com/office/powerpoint/2010/main" val="2531769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5500" b="1" dirty="0">
                <a:solidFill>
                  <a:srgbClr val="FF0000"/>
                </a:solidFill>
              </a:rPr>
              <a:t>AVOTI</a:t>
            </a: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p:txBody>
          <a:bodyPr/>
          <a:lstStyle/>
          <a:p>
            <a:pPr marL="440911" indent="-440911" algn="just" defTabSz="1184474">
              <a:spcBef>
                <a:spcPts val="700"/>
              </a:spcBef>
              <a:buFontTx/>
              <a:buChar char="▪"/>
              <a:defRPr sz="3500">
                <a:solidFill>
                  <a:srgbClr val="D2112E"/>
                </a:solidFill>
              </a:defRPr>
            </a:pPr>
            <a:r>
              <a:rPr lang="lv-LV" b="1" dirty="0">
                <a:solidFill>
                  <a:srgbClr val="002060"/>
                </a:solidFill>
              </a:rPr>
              <a:t>Eiropas Parlamenta un Padomes Regula (ES) 2016/679 (2016. gada 27. aprīlis) par fizisku personu aizsardzību attiecībā uz personas datu apstrādi un šādu datu brīvu apriti un ar ko atceļ Direktīvu 95/46/EK (Vispārīgā datu aizsardzības regula) – piemērošana no 25.05.2018.</a:t>
            </a:r>
          </a:p>
          <a:p>
            <a:pPr marL="440911" indent="-440911" algn="just" defTabSz="1184474">
              <a:spcBef>
                <a:spcPts val="700"/>
              </a:spcBef>
              <a:buFontTx/>
              <a:buChar char="▪"/>
              <a:defRPr sz="3500">
                <a:solidFill>
                  <a:srgbClr val="D2112E"/>
                </a:solidFill>
              </a:defRPr>
            </a:pPr>
            <a:r>
              <a:rPr lang="lv-LV" dirty="0">
                <a:solidFill>
                  <a:srgbClr val="002060"/>
                </a:solidFill>
              </a:rPr>
              <a:t>Fizisko personu datu apstrādes likums</a:t>
            </a:r>
          </a:p>
          <a:p>
            <a:endParaRPr lang="en-US" dirty="0"/>
          </a:p>
        </p:txBody>
      </p:sp>
    </p:spTree>
    <p:extLst>
      <p:ext uri="{BB962C8B-B14F-4D97-AF65-F5344CB8AC3E}">
        <p14:creationId xmlns:p14="http://schemas.microsoft.com/office/powerpoint/2010/main" val="1067012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DOKUMENTĀCIJA…”INCIDENTS”</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726233" y="1343608"/>
            <a:ext cx="10515600" cy="4869348"/>
          </a:xfrm>
        </p:spPr>
        <p:txBody>
          <a:bodyPr>
            <a:noAutofit/>
          </a:bodyPr>
          <a:lstStyle/>
          <a:p>
            <a:pPr marL="400050" lvl="1" indent="0" algn="just" defTabSz="1300480">
              <a:lnSpc>
                <a:spcPct val="100000"/>
              </a:lnSpc>
              <a:spcBef>
                <a:spcPts val="1700"/>
              </a:spcBef>
              <a:buClr>
                <a:srgbClr val="D2112E"/>
              </a:buClr>
              <a:buSzPct val="100000"/>
              <a:buNone/>
              <a:defRPr sz="3400">
                <a:solidFill>
                  <a:srgbClr val="13285E"/>
                </a:solidFill>
                <a:latin typeface="Geometr706 Md TL"/>
                <a:ea typeface="Geometr706 Md TL"/>
                <a:cs typeface="Geometr706 Md TL"/>
                <a:sym typeface="Geometr706 Md TL"/>
              </a:defRPr>
            </a:pPr>
            <a:r>
              <a:rPr lang="lv-LV" sz="3400" kern="0" dirty="0">
                <a:solidFill>
                  <a:srgbClr val="13285E"/>
                </a:solidFill>
                <a:latin typeface="Geometr706 Md TL"/>
                <a:sym typeface="Geometr706 Md TL"/>
              </a:rPr>
              <a:t>...Pārzinis dokumentē </a:t>
            </a:r>
            <a:r>
              <a:rPr lang="lv-LV" sz="3400" u="sng" kern="0" dirty="0">
                <a:solidFill>
                  <a:srgbClr val="13285E"/>
                </a:solidFill>
                <a:latin typeface="Geometr706 Md TL"/>
                <a:sym typeface="Geometr706 Md TL"/>
              </a:rPr>
              <a:t>visus</a:t>
            </a:r>
            <a:r>
              <a:rPr lang="lv-LV" sz="3400" kern="0" dirty="0">
                <a:solidFill>
                  <a:srgbClr val="13285E"/>
                </a:solidFill>
                <a:latin typeface="Geometr706 Md TL"/>
                <a:sym typeface="Geometr706 Md TL"/>
              </a:rPr>
              <a:t> personas datu aizsardzības pārkāpumus, norādot faktus, kas saistīti ar personas datu pārkāpumu, tā sekas un veiktās koriģējošās darbības. Minētā dokumentācija ļauj uzraudzības iestādei pārbaudīt prasību ievērošanu.</a:t>
            </a:r>
            <a:endParaRPr lang="en-US" sz="3400" kern="0" dirty="0">
              <a:solidFill>
                <a:srgbClr val="13285E"/>
              </a:solidFill>
              <a:latin typeface="Geometr706 Md TL"/>
              <a:sym typeface="Geometr706 Md TL"/>
            </a:endParaRPr>
          </a:p>
          <a:p>
            <a:pPr marL="885825" lvl="1" indent="-485775" algn="ctr" defTabSz="1300480">
              <a:lnSpc>
                <a:spcPct val="100000"/>
              </a:lnSpc>
              <a:spcBef>
                <a:spcPts val="1700"/>
              </a:spcBef>
              <a:buClr>
                <a:srgbClr val="D2112E"/>
              </a:buClr>
              <a:buSzPct val="100000"/>
              <a:buFontTx/>
              <a:buChar char="▪"/>
              <a:defRPr sz="3400">
                <a:solidFill>
                  <a:srgbClr val="13285E"/>
                </a:solidFill>
                <a:latin typeface="Geometr706 Md TL"/>
                <a:ea typeface="Geometr706 Md TL"/>
                <a:cs typeface="Geometr706 Md TL"/>
                <a:sym typeface="Geometr706 Md TL"/>
              </a:defRPr>
            </a:pPr>
            <a:r>
              <a:rPr lang="en-US" sz="3000" b="1" kern="0" dirty="0">
                <a:solidFill>
                  <a:srgbClr val="C00000"/>
                </a:solidFill>
                <a:latin typeface="Geometr706 Md TL"/>
                <a:sym typeface="Geometr706 Md TL"/>
              </a:rPr>
              <a:t>RISKA GADĪJUMĀ – OBLIGĀTA ZIŅOŠANA DVI 72 h LAIKĀ!</a:t>
            </a:r>
          </a:p>
          <a:p>
            <a:pPr marL="885825" lvl="1" indent="-485775" algn="ctr" defTabSz="1300480">
              <a:lnSpc>
                <a:spcPct val="100000"/>
              </a:lnSpc>
              <a:spcBef>
                <a:spcPts val="1700"/>
              </a:spcBef>
              <a:buClr>
                <a:srgbClr val="D2112E"/>
              </a:buClr>
              <a:buSzPct val="100000"/>
              <a:buFontTx/>
              <a:buChar char="▪"/>
              <a:defRPr sz="3400">
                <a:solidFill>
                  <a:srgbClr val="13285E"/>
                </a:solidFill>
                <a:latin typeface="Geometr706 Md TL"/>
                <a:ea typeface="Geometr706 Md TL"/>
                <a:cs typeface="Geometr706 Md TL"/>
                <a:sym typeface="Geometr706 Md TL"/>
              </a:defRPr>
            </a:pPr>
            <a:r>
              <a:rPr lang="en-US" sz="3000" b="1" u="sng" kern="0" dirty="0">
                <a:solidFill>
                  <a:srgbClr val="C00000"/>
                </a:solidFill>
                <a:latin typeface="Geometr706 Md TL"/>
                <a:sym typeface="Geometr706 Md TL"/>
              </a:rPr>
              <a:t>AUGSTA</a:t>
            </a:r>
            <a:r>
              <a:rPr lang="en-US" sz="3000" b="1" kern="0" dirty="0">
                <a:solidFill>
                  <a:srgbClr val="C00000"/>
                </a:solidFill>
                <a:latin typeface="Geometr706 Md TL"/>
                <a:sym typeface="Geometr706 Md TL"/>
              </a:rPr>
              <a:t> RISKA GADĪJUMĀ – OBLIGĀTA ZIŅOŠANA DATU SUBJEKTIEM!!!</a:t>
            </a:r>
            <a:endParaRPr lang="lv-LV" sz="3000" b="1" kern="0" dirty="0">
              <a:solidFill>
                <a:srgbClr val="C00000"/>
              </a:solidFill>
              <a:latin typeface="Geometr706 Md TL"/>
              <a:sym typeface="Geometr706 Md TL"/>
            </a:endParaRPr>
          </a:p>
          <a:p>
            <a:pPr marL="0" lvl="0" indent="0" algn="just" defTabSz="1300480">
              <a:lnSpc>
                <a:spcPct val="100000"/>
              </a:lnSpc>
              <a:buNone/>
              <a:defRPr sz="3000">
                <a:solidFill>
                  <a:srgbClr val="CC182B"/>
                </a:solidFill>
              </a:defRPr>
            </a:pPr>
            <a:endParaRPr lang="lv-LV" b="1" kern="0" dirty="0">
              <a:solidFill>
                <a:srgbClr val="002B5D"/>
              </a:solidFill>
              <a:cs typeface="Calibri"/>
              <a:sym typeface="Calibri"/>
            </a:endParaRPr>
          </a:p>
        </p:txBody>
      </p:sp>
    </p:spTree>
    <p:extLst>
      <p:ext uri="{BB962C8B-B14F-4D97-AF65-F5344CB8AC3E}">
        <p14:creationId xmlns:p14="http://schemas.microsoft.com/office/powerpoint/2010/main" val="2542266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AD56-61C8-6A4F-892F-9D2937F93600}"/>
              </a:ext>
            </a:extLst>
          </p:cNvPr>
          <p:cNvSpPr>
            <a:spLocks noGrp="1"/>
          </p:cNvSpPr>
          <p:nvPr>
            <p:ph type="ctrTitle"/>
          </p:nvPr>
        </p:nvSpPr>
        <p:spPr>
          <a:xfrm>
            <a:off x="1524000" y="1122363"/>
            <a:ext cx="9144000" cy="2731180"/>
          </a:xfrm>
        </p:spPr>
        <p:txBody>
          <a:bodyPr>
            <a:normAutofit/>
          </a:bodyPr>
          <a:lstStyle/>
          <a:p>
            <a:r>
              <a:rPr lang="en-US" sz="4400" b="1" dirty="0"/>
              <a:t>Ce</a:t>
            </a:r>
            <a:r>
              <a:rPr lang="lv-LV" sz="4400" b="1" dirty="0"/>
              <a:t>ļ</a:t>
            </a:r>
            <a:r>
              <a:rPr lang="en-US" sz="4400" b="1" dirty="0" err="1"/>
              <a:t>vedis</a:t>
            </a:r>
            <a:r>
              <a:rPr lang="en-US" sz="4400" b="1" dirty="0"/>
              <a:t> </a:t>
            </a:r>
            <a:r>
              <a:rPr lang="en-US" sz="4400" b="1" dirty="0" err="1"/>
              <a:t>datu</a:t>
            </a:r>
            <a:r>
              <a:rPr lang="en-US" sz="4400" b="1" dirty="0"/>
              <a:t> </a:t>
            </a:r>
            <a:r>
              <a:rPr lang="en-US" sz="4400" b="1" dirty="0" err="1"/>
              <a:t>apstrādē</a:t>
            </a:r>
            <a:r>
              <a:rPr lang="en-US" sz="4400" b="1" dirty="0"/>
              <a:t> </a:t>
            </a:r>
            <a:r>
              <a:rPr lang="en-US" sz="4400" b="1" dirty="0" err="1"/>
              <a:t>mazajiem</a:t>
            </a:r>
            <a:r>
              <a:rPr lang="en-US" sz="4400" b="1" dirty="0"/>
              <a:t> un </a:t>
            </a:r>
            <a:r>
              <a:rPr lang="en-US" sz="4400" b="1" dirty="0" err="1"/>
              <a:t>vidējiem</a:t>
            </a:r>
            <a:r>
              <a:rPr lang="en-US" sz="4400" b="1" dirty="0"/>
              <a:t> </a:t>
            </a:r>
            <a:r>
              <a:rPr lang="en-US" sz="4400" b="1" dirty="0" err="1"/>
              <a:t>uz</a:t>
            </a:r>
            <a:r>
              <a:rPr lang="lv-LV" sz="4400" b="1" dirty="0"/>
              <a:t>ņ</a:t>
            </a:r>
            <a:r>
              <a:rPr lang="en-US" sz="4400" b="1" dirty="0" err="1"/>
              <a:t>ēmumiem</a:t>
            </a:r>
            <a:endParaRPr lang="en-US" sz="4400" b="1" dirty="0"/>
          </a:p>
        </p:txBody>
      </p:sp>
      <p:sp>
        <p:nvSpPr>
          <p:cNvPr id="3" name="Subtitle 2">
            <a:extLst>
              <a:ext uri="{FF2B5EF4-FFF2-40B4-BE49-F238E27FC236}">
                <a16:creationId xmlns:a16="http://schemas.microsoft.com/office/drawing/2014/main" id="{8FEF6194-07C9-F745-B768-209E3B79F65A}"/>
              </a:ext>
            </a:extLst>
          </p:cNvPr>
          <p:cNvSpPr>
            <a:spLocks noGrp="1"/>
          </p:cNvSpPr>
          <p:nvPr>
            <p:ph type="subTitle" idx="1"/>
          </p:nvPr>
        </p:nvSpPr>
        <p:spPr>
          <a:xfrm>
            <a:off x="1524000" y="3974840"/>
            <a:ext cx="9144000" cy="1282959"/>
          </a:xfrm>
        </p:spPr>
        <p:txBody>
          <a:bodyPr>
            <a:normAutofit fontScale="62500" lnSpcReduction="20000"/>
          </a:bodyPr>
          <a:lstStyle/>
          <a:p>
            <a:endParaRPr lang="en-US" dirty="0"/>
          </a:p>
          <a:p>
            <a:pPr algn="l"/>
            <a:r>
              <a:rPr lang="en-US" sz="4000" b="1" dirty="0"/>
              <a:t>Agnese </a:t>
            </a:r>
            <a:r>
              <a:rPr lang="en-US" sz="4000" b="1" dirty="0" err="1"/>
              <a:t>Boboviča</a:t>
            </a:r>
            <a:endParaRPr lang="en-US" sz="4000" b="1" dirty="0"/>
          </a:p>
          <a:p>
            <a:pPr algn="l"/>
            <a:r>
              <a:rPr lang="en-US" dirty="0" err="1"/>
              <a:t>Sertificēta</a:t>
            </a:r>
            <a:r>
              <a:rPr lang="en-US" dirty="0"/>
              <a:t> personas </a:t>
            </a:r>
            <a:r>
              <a:rPr lang="en-US" dirty="0" err="1"/>
              <a:t>datu</a:t>
            </a:r>
            <a:r>
              <a:rPr lang="en-US" dirty="0"/>
              <a:t> </a:t>
            </a:r>
            <a:r>
              <a:rPr lang="en-US" dirty="0" err="1"/>
              <a:t>aizsardzības</a:t>
            </a:r>
            <a:r>
              <a:rPr lang="en-US" dirty="0"/>
              <a:t> </a:t>
            </a:r>
            <a:r>
              <a:rPr lang="en-US" dirty="0" err="1"/>
              <a:t>speciāliste</a:t>
            </a:r>
            <a:r>
              <a:rPr lang="en-US" dirty="0"/>
              <a:t>, CIPP/E</a:t>
            </a:r>
          </a:p>
          <a:p>
            <a:pPr algn="l"/>
            <a:r>
              <a:rPr lang="en-US" dirty="0"/>
              <a:t>SIA DataProtection.lv </a:t>
            </a:r>
            <a:r>
              <a:rPr lang="en-US" dirty="0" err="1"/>
              <a:t>valdes</a:t>
            </a:r>
            <a:r>
              <a:rPr lang="en-US" dirty="0"/>
              <a:t> </a:t>
            </a:r>
            <a:r>
              <a:rPr lang="en-US" dirty="0" err="1"/>
              <a:t>priekšsēdētāja</a:t>
            </a:r>
            <a:endParaRPr lang="en-US" dirty="0"/>
          </a:p>
        </p:txBody>
      </p:sp>
      <p:sp>
        <p:nvSpPr>
          <p:cNvPr id="4" name="Taisnstūris 3">
            <a:extLst>
              <a:ext uri="{FF2B5EF4-FFF2-40B4-BE49-F238E27FC236}">
                <a16:creationId xmlns:a16="http://schemas.microsoft.com/office/drawing/2014/main" id="{56376E9E-FEB7-408D-96F7-BF1A57D294C2}"/>
              </a:ext>
            </a:extLst>
          </p:cNvPr>
          <p:cNvSpPr/>
          <p:nvPr/>
        </p:nvSpPr>
        <p:spPr>
          <a:xfrm>
            <a:off x="323273" y="6383768"/>
            <a:ext cx="9845963" cy="442429"/>
          </a:xfrm>
          <a:prstGeom prst="rect">
            <a:avLst/>
          </a:prstGeom>
        </p:spPr>
        <p:txBody>
          <a:bodyPr wrap="square">
            <a:spAutoFit/>
          </a:bodyPr>
          <a:lstStyle/>
          <a:p>
            <a:pPr>
              <a:lnSpc>
                <a:spcPct val="107000"/>
              </a:lnSpc>
              <a:spcAft>
                <a:spcPts val="800"/>
              </a:spcAft>
            </a:pPr>
            <a:r>
              <a:rPr lang="lv-LV" sz="1100" dirty="0">
                <a:latin typeface="Times New Roman" panose="02020603050405020304" pitchFamily="18" charset="0"/>
                <a:ea typeface="Calibri" panose="020F0502020204030204" pitchFamily="34" charset="0"/>
                <a:cs typeface="Times New Roman" panose="02020603050405020304" pitchFamily="18" charset="0"/>
              </a:rPr>
              <a:t>Šīs prezentācijas finansējumam ir saņemts Eiropas Komisijas atbalsts. Šajā prezentācijā ir atspoguļots vienīgi autora viedoklis, un Eiropas Komisija neuzņemas atbildību par prezentācijā ietvertās informācijas iespējamo izmantošanu.</a:t>
            </a:r>
          </a:p>
        </p:txBody>
      </p:sp>
    </p:spTree>
    <p:extLst>
      <p:ext uri="{BB962C8B-B14F-4D97-AF65-F5344CB8AC3E}">
        <p14:creationId xmlns:p14="http://schemas.microsoft.com/office/powerpoint/2010/main" val="1383829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5500" b="1" dirty="0">
                <a:solidFill>
                  <a:srgbClr val="FF0000"/>
                </a:solidFill>
              </a:rPr>
              <a:t>DATU SUBJEKTS</a:t>
            </a: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p:txBody>
          <a:bodyPr/>
          <a:lstStyle/>
          <a:p>
            <a:pPr marL="0" indent="0" algn="just" defTabSz="1184474">
              <a:spcBef>
                <a:spcPts val="2300"/>
              </a:spcBef>
              <a:buNone/>
              <a:defRPr sz="2700">
                <a:solidFill>
                  <a:srgbClr val="13285E"/>
                </a:solidFill>
              </a:defRPr>
            </a:pPr>
            <a:endParaRPr lang="lv-LV" dirty="0"/>
          </a:p>
          <a:p>
            <a:pPr marL="0" indent="0" algn="ctr">
              <a:buNone/>
            </a:pPr>
            <a:r>
              <a:rPr lang="en-US" sz="4400" dirty="0" err="1">
                <a:solidFill>
                  <a:srgbClr val="002060"/>
                </a:solidFill>
              </a:rPr>
              <a:t>Fiziska</a:t>
            </a:r>
            <a:r>
              <a:rPr lang="en-US" sz="4400" dirty="0">
                <a:solidFill>
                  <a:srgbClr val="002060"/>
                </a:solidFill>
              </a:rPr>
              <a:t> persona, </a:t>
            </a:r>
          </a:p>
          <a:p>
            <a:pPr marL="0" indent="0" algn="ctr">
              <a:buNone/>
            </a:pPr>
            <a:r>
              <a:rPr lang="en-US" sz="4400" dirty="0">
                <a:solidFill>
                  <a:srgbClr val="002060"/>
                </a:solidFill>
              </a:rPr>
              <a:t>kuru var </a:t>
            </a:r>
          </a:p>
          <a:p>
            <a:pPr marL="0" indent="0" algn="ctr">
              <a:buNone/>
            </a:pPr>
            <a:r>
              <a:rPr lang="en-US" sz="4400" b="1" u="sng" dirty="0" err="1">
                <a:solidFill>
                  <a:srgbClr val="002060"/>
                </a:solidFill>
              </a:rPr>
              <a:t>tieši</a:t>
            </a:r>
            <a:r>
              <a:rPr lang="en-US" sz="4400" b="1" u="sng" dirty="0">
                <a:solidFill>
                  <a:srgbClr val="002060"/>
                </a:solidFill>
              </a:rPr>
              <a:t> </a:t>
            </a:r>
            <a:r>
              <a:rPr lang="en-US" sz="4400" dirty="0" err="1">
                <a:solidFill>
                  <a:srgbClr val="002060"/>
                </a:solidFill>
              </a:rPr>
              <a:t>vai</a:t>
            </a:r>
            <a:r>
              <a:rPr lang="en-US" sz="4400" dirty="0">
                <a:solidFill>
                  <a:srgbClr val="002060"/>
                </a:solidFill>
              </a:rPr>
              <a:t> </a:t>
            </a:r>
            <a:r>
              <a:rPr lang="en-US" sz="4400" b="1" u="sng" dirty="0" err="1">
                <a:solidFill>
                  <a:srgbClr val="002060"/>
                </a:solidFill>
              </a:rPr>
              <a:t>netieši</a:t>
            </a:r>
            <a:r>
              <a:rPr lang="en-US" sz="4400" b="1" u="sng" dirty="0">
                <a:solidFill>
                  <a:srgbClr val="002060"/>
                </a:solidFill>
              </a:rPr>
              <a:t> </a:t>
            </a:r>
            <a:r>
              <a:rPr lang="en-US" sz="4400" dirty="0" err="1">
                <a:solidFill>
                  <a:srgbClr val="002060"/>
                </a:solidFill>
              </a:rPr>
              <a:t>identificēt</a:t>
            </a:r>
            <a:endParaRPr lang="en-US" sz="4400" dirty="0">
              <a:solidFill>
                <a:srgbClr val="002060"/>
              </a:solidFill>
            </a:endParaRPr>
          </a:p>
        </p:txBody>
      </p:sp>
    </p:spTree>
    <p:extLst>
      <p:ext uri="{BB962C8B-B14F-4D97-AF65-F5344CB8AC3E}">
        <p14:creationId xmlns:p14="http://schemas.microsoft.com/office/powerpoint/2010/main" val="3187660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PERSONAS DATI</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08922"/>
            <a:ext cx="10515600" cy="4768041"/>
          </a:xfrm>
        </p:spPr>
        <p:txBody>
          <a:bodyPr>
            <a:normAutofit fontScale="55000" lnSpcReduction="20000"/>
          </a:bodyPr>
          <a:lstStyle/>
          <a:p>
            <a:pPr marL="0" indent="0" algn="ctr" defTabSz="1184474">
              <a:spcBef>
                <a:spcPts val="2300"/>
              </a:spcBef>
              <a:buNone/>
              <a:defRPr sz="2700">
                <a:solidFill>
                  <a:srgbClr val="13285E"/>
                </a:solidFill>
              </a:defRPr>
            </a:pPr>
            <a:endParaRPr lang="lv-LV" dirty="0"/>
          </a:p>
          <a:p>
            <a:pPr marL="0" indent="0" algn="ctr" defTabSz="1170430">
              <a:spcBef>
                <a:spcPts val="2300"/>
              </a:spcBef>
              <a:buSzTx/>
              <a:buNone/>
              <a:defRPr sz="3200">
                <a:solidFill>
                  <a:srgbClr val="D2112E"/>
                </a:solidFill>
                <a:latin typeface="Geometr706 Md TL"/>
                <a:ea typeface="Geometr706 Md TL"/>
                <a:cs typeface="Geometr706 Md TL"/>
                <a:sym typeface="Geometr706 Md TL"/>
              </a:defRPr>
            </a:pPr>
            <a:r>
              <a:rPr lang="lv-LV" sz="5300" b="1" dirty="0"/>
              <a:t>jebkura informācija, </a:t>
            </a:r>
            <a:endParaRPr lang="en-US" sz="5300" b="1" dirty="0"/>
          </a:p>
          <a:p>
            <a:pPr marL="0" indent="0" algn="ctr" defTabSz="1170430">
              <a:spcBef>
                <a:spcPts val="2300"/>
              </a:spcBef>
              <a:buSzTx/>
              <a:buNone/>
              <a:defRPr sz="3200">
                <a:solidFill>
                  <a:srgbClr val="D2112E"/>
                </a:solidFill>
                <a:latin typeface="Geometr706 Md TL"/>
                <a:ea typeface="Geometr706 Md TL"/>
                <a:cs typeface="Geometr706 Md TL"/>
                <a:sym typeface="Geometr706 Md TL"/>
              </a:defRPr>
            </a:pPr>
            <a:r>
              <a:rPr lang="lv-LV" sz="5300" b="1" dirty="0"/>
              <a:t>kas attiecas uz </a:t>
            </a:r>
            <a:endParaRPr lang="en-US" sz="5300" b="1" dirty="0"/>
          </a:p>
          <a:p>
            <a:pPr marL="0" indent="0" algn="ctr" defTabSz="1170430">
              <a:spcBef>
                <a:spcPts val="2300"/>
              </a:spcBef>
              <a:buSzTx/>
              <a:buNone/>
              <a:defRPr sz="3200">
                <a:solidFill>
                  <a:srgbClr val="D2112E"/>
                </a:solidFill>
                <a:latin typeface="Geometr706 Md TL"/>
                <a:ea typeface="Geometr706 Md TL"/>
                <a:cs typeface="Geometr706 Md TL"/>
                <a:sym typeface="Geometr706 Md TL"/>
              </a:defRPr>
            </a:pPr>
            <a:r>
              <a:rPr lang="lv-LV" sz="5300" b="1" dirty="0"/>
              <a:t>identificētu vai identificējamu </a:t>
            </a:r>
            <a:endParaRPr lang="en-US" sz="5300" b="1" dirty="0"/>
          </a:p>
          <a:p>
            <a:pPr marL="0" indent="0" algn="ctr" defTabSz="1170430">
              <a:spcBef>
                <a:spcPts val="2300"/>
              </a:spcBef>
              <a:buSzTx/>
              <a:buNone/>
              <a:defRPr sz="3200">
                <a:solidFill>
                  <a:srgbClr val="D2112E"/>
                </a:solidFill>
                <a:latin typeface="Geometr706 Md TL"/>
                <a:ea typeface="Geometr706 Md TL"/>
                <a:cs typeface="Geometr706 Md TL"/>
                <a:sym typeface="Geometr706 Md TL"/>
              </a:defRPr>
            </a:pPr>
            <a:r>
              <a:rPr lang="lv-LV" sz="5300" b="1" dirty="0"/>
              <a:t>fizisku personu </a:t>
            </a:r>
            <a:endParaRPr lang="en-US" sz="5300" b="1" dirty="0"/>
          </a:p>
          <a:p>
            <a:pPr marL="0" indent="0" algn="just" defTabSz="1170430">
              <a:spcBef>
                <a:spcPts val="2300"/>
              </a:spcBef>
              <a:buSzTx/>
              <a:buNone/>
              <a:defRPr sz="3200">
                <a:solidFill>
                  <a:srgbClr val="D2112E"/>
                </a:solidFill>
                <a:latin typeface="Geometr706 Md TL"/>
                <a:ea typeface="Geometr706 Md TL"/>
                <a:cs typeface="Geometr706 Md TL"/>
                <a:sym typeface="Geometr706 Md TL"/>
              </a:defRPr>
            </a:pPr>
            <a:r>
              <a:rPr lang="lv-LV" sz="4400" dirty="0">
                <a:solidFill>
                  <a:srgbClr val="13285E"/>
                </a:solidFill>
              </a:rPr>
              <a:t>identificējama fiziska persona ir tāda, kuru var tieši vai netieši identificēt, jo īpaši atsaucoties uz identifikatoru,</a:t>
            </a:r>
            <a:r>
              <a:rPr lang="lv-LV" sz="4400" dirty="0">
                <a:solidFill>
                  <a:srgbClr val="002B5D"/>
                </a:solidFill>
              </a:rPr>
              <a:t> piemēram, minētās personas vārdu, uzvārdu, identifikācijas numuru, atrašanās vietas datiem, tiešsaistes identifikatoru vai vienu vai vairākiem minētajai fiziskajai personai raksturīgiem fiziskās, fizioloģiskās, ģenētiskās, garīgās, ekonomiskās, kultūras vai sociālās identitātes faktoriem;</a:t>
            </a:r>
          </a:p>
        </p:txBody>
      </p:sp>
    </p:spTree>
    <p:extLst>
      <p:ext uri="{BB962C8B-B14F-4D97-AF65-F5344CB8AC3E}">
        <p14:creationId xmlns:p14="http://schemas.microsoft.com/office/powerpoint/2010/main" val="2616846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PERSONAS DATU </a:t>
            </a:r>
            <a:r>
              <a:rPr lang="en-US" sz="6000" b="1" u="sng" dirty="0">
                <a:solidFill>
                  <a:srgbClr val="FF0000"/>
                </a:solidFill>
              </a:rPr>
              <a:t>APSTRĀDE</a:t>
            </a:r>
            <a:endParaRPr lang="en-US" sz="5500" b="1" u="sng"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p:txBody>
          <a:bodyPr>
            <a:normAutofit fontScale="92500" lnSpcReduction="10000"/>
          </a:bodyPr>
          <a:lstStyle/>
          <a:p>
            <a:pPr marL="0" lvl="0" indent="0" algn="just" defTabSz="1025428" hangingPunct="0">
              <a:spcBef>
                <a:spcPts val="500"/>
              </a:spcBef>
              <a:buNone/>
              <a:defRPr sz="2800">
                <a:solidFill>
                  <a:srgbClr val="002B5D"/>
                </a:solidFill>
                <a:latin typeface="+mn-lt"/>
                <a:ea typeface="+mn-ea"/>
                <a:cs typeface="+mn-cs"/>
                <a:sym typeface="Calibri"/>
              </a:defRPr>
            </a:pPr>
            <a:r>
              <a:rPr lang="lv-LV" kern="0" dirty="0">
                <a:solidFill>
                  <a:srgbClr val="002B5D"/>
                </a:solidFill>
                <a:cs typeface="Calibri"/>
                <a:sym typeface="Calibri"/>
              </a:rPr>
              <a:t>ir </a:t>
            </a:r>
            <a:r>
              <a:rPr lang="lv-LV" b="1" kern="0" dirty="0">
                <a:solidFill>
                  <a:srgbClr val="002B5D"/>
                </a:solidFill>
                <a:cs typeface="Calibri"/>
                <a:sym typeface="Calibri"/>
              </a:rPr>
              <a:t>jebkura</a:t>
            </a:r>
            <a:r>
              <a:rPr lang="lv-LV" kern="0" dirty="0">
                <a:solidFill>
                  <a:srgbClr val="002B5D"/>
                </a:solidFill>
                <a:cs typeface="Calibri"/>
                <a:sym typeface="Calibri"/>
              </a:rPr>
              <a:t> ar personas datiem vai personas datu kopumiem veikta darbība vai darbību kopums, ko veic ar vai bez automatizētiem līdzekļiem, piemēram, </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vākšana, reģistrācija,</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 organizēšana, strukturēšana, </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glabāšana, pielāgošana </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vai </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pārveidošana, atgūšana,</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 aplūkošana, izmantošana, </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izpaušana, nosūtot, izplatot vai citādi darot tos pieejamus, saskaņošana vai kombinēšana,</a:t>
            </a:r>
          </a:p>
          <a:p>
            <a:pPr marL="0" lvl="0" indent="0" algn="ctr" defTabSz="1025428" hangingPunct="0">
              <a:spcBef>
                <a:spcPts val="500"/>
              </a:spcBef>
              <a:buNone/>
              <a:defRPr sz="2800" i="1">
                <a:solidFill>
                  <a:srgbClr val="002B5D"/>
                </a:solidFill>
                <a:latin typeface="+mn-lt"/>
                <a:ea typeface="+mn-ea"/>
                <a:cs typeface="+mn-cs"/>
                <a:sym typeface="Calibri"/>
              </a:defRPr>
            </a:pPr>
            <a:r>
              <a:rPr lang="lv-LV" i="1" kern="0" dirty="0">
                <a:solidFill>
                  <a:srgbClr val="002B5D"/>
                </a:solidFill>
                <a:cs typeface="Calibri"/>
                <a:sym typeface="Calibri"/>
              </a:rPr>
              <a:t> ierobežošana, dzēšana vai i</a:t>
            </a:r>
            <a:r>
              <a:rPr lang="en-US" i="1" kern="0" dirty="0" err="1">
                <a:solidFill>
                  <a:srgbClr val="002B5D"/>
                </a:solidFill>
                <a:cs typeface="Calibri"/>
                <a:sym typeface="Calibri"/>
              </a:rPr>
              <a:t>znīcināšana</a:t>
            </a:r>
            <a:r>
              <a:rPr lang="en-US" i="1" kern="0" dirty="0">
                <a:solidFill>
                  <a:srgbClr val="002B5D"/>
                </a:solidFill>
                <a:cs typeface="Calibri"/>
                <a:sym typeface="Calibri"/>
              </a:rPr>
              <a:t>;</a:t>
            </a:r>
            <a:endParaRPr lang="lv-LV" i="1" kern="0" dirty="0">
              <a:solidFill>
                <a:srgbClr val="000000"/>
              </a:solidFill>
              <a:cs typeface="Calibri"/>
              <a:sym typeface="Calibri"/>
            </a:endParaRPr>
          </a:p>
          <a:p>
            <a:pPr marL="0" indent="0" algn="ctr" defTabSz="1184474">
              <a:spcBef>
                <a:spcPts val="2300"/>
              </a:spcBef>
              <a:buNone/>
              <a:defRPr sz="2700">
                <a:solidFill>
                  <a:srgbClr val="13285E"/>
                </a:solidFill>
              </a:defRPr>
            </a:pPr>
            <a:endParaRPr lang="lv-LV" dirty="0"/>
          </a:p>
        </p:txBody>
      </p:sp>
    </p:spTree>
    <p:extLst>
      <p:ext uri="{BB962C8B-B14F-4D97-AF65-F5344CB8AC3E}">
        <p14:creationId xmlns:p14="http://schemas.microsoft.com/office/powerpoint/2010/main" val="365444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fontScale="90000"/>
          </a:bodyPr>
          <a:lstStyle/>
          <a:p>
            <a:pPr algn="ctr"/>
            <a:r>
              <a:rPr lang="en-US" sz="6000" b="1" dirty="0">
                <a:solidFill>
                  <a:srgbClr val="FF0000"/>
                </a:solidFill>
              </a:rPr>
              <a:t>ĪPAŠO KATEGORIJU DATU APSTRĀDE</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p:txBody>
          <a:bodyPr>
            <a:normAutofit/>
          </a:bodyPr>
          <a:lstStyle/>
          <a:p>
            <a:pPr marL="0" lvl="0" indent="0" algn="just" defTabSz="1066393" hangingPunct="0">
              <a:lnSpc>
                <a:spcPct val="80000"/>
              </a:lnSpc>
              <a:spcBef>
                <a:spcPts val="500"/>
              </a:spcBef>
              <a:buNone/>
              <a:defRPr>
                <a:solidFill>
                  <a:srgbClr val="D2112E"/>
                </a:solidFill>
                <a:latin typeface="+mn-lt"/>
                <a:ea typeface="+mn-ea"/>
                <a:cs typeface="+mn-cs"/>
                <a:sym typeface="Calibri"/>
              </a:defRPr>
            </a:pPr>
            <a:r>
              <a:rPr lang="lv-LV" sz="2400" kern="0" dirty="0">
                <a:solidFill>
                  <a:srgbClr val="D2112E"/>
                </a:solidFill>
                <a:cs typeface="Calibri"/>
                <a:sym typeface="Calibri"/>
              </a:rPr>
              <a:t> </a:t>
            </a:r>
            <a:r>
              <a:rPr lang="lv-LV" sz="2400" u="sng" kern="0" dirty="0">
                <a:solidFill>
                  <a:srgbClr val="D2112E"/>
                </a:solidFill>
                <a:cs typeface="Calibri"/>
                <a:sym typeface="Calibri"/>
              </a:rPr>
              <a:t>Ir aizliegta</a:t>
            </a:r>
            <a:r>
              <a:rPr lang="lv-LV" sz="2400" kern="0" dirty="0">
                <a:solidFill>
                  <a:srgbClr val="D2112E"/>
                </a:solidFill>
                <a:cs typeface="Calibri"/>
                <a:sym typeface="Calibri"/>
              </a:rPr>
              <a:t> tādu personas datu apstrāde,</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 kas atklāj rases vai etnisko piederību,</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 politiskos uzskatus, </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reliģisko vai filozofisko pārliecību </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vai dalību arodbiedrībās,</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 un ģenētisko datu, </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err="1">
                <a:solidFill>
                  <a:srgbClr val="002B5D"/>
                </a:solidFill>
                <a:cs typeface="Calibri"/>
                <a:sym typeface="Calibri"/>
              </a:rPr>
              <a:t>biometrisko</a:t>
            </a:r>
            <a:r>
              <a:rPr lang="lv-LV" sz="2400" kern="0" dirty="0">
                <a:solidFill>
                  <a:srgbClr val="002B5D"/>
                </a:solidFill>
                <a:cs typeface="Calibri"/>
                <a:sym typeface="Calibri"/>
              </a:rPr>
              <a:t> datu, lai veiktu fiziskas personas unikālu identifikāciju, </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veselības datu</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 vai datu par fiziskas personas dzimumdzīvi </a:t>
            </a: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002B5D"/>
                </a:solidFill>
                <a:cs typeface="Calibri"/>
                <a:sym typeface="Calibri"/>
              </a:rPr>
              <a:t>vai seksuālo orientāciju apstrāde</a:t>
            </a:r>
            <a:endParaRPr lang="en-US" sz="2400" kern="0" dirty="0">
              <a:solidFill>
                <a:srgbClr val="002B5D"/>
              </a:solidFill>
              <a:cs typeface="Calibri"/>
              <a:sym typeface="Calibri"/>
            </a:endParaRPr>
          </a:p>
          <a:p>
            <a:pPr marL="0" lvl="0" indent="0" algn="ctr" defTabSz="1066393" hangingPunct="0">
              <a:lnSpc>
                <a:spcPct val="80000"/>
              </a:lnSpc>
              <a:spcBef>
                <a:spcPts val="500"/>
              </a:spcBef>
              <a:buNone/>
              <a:defRPr>
                <a:solidFill>
                  <a:srgbClr val="002B5D"/>
                </a:solidFill>
                <a:latin typeface="+mn-lt"/>
                <a:ea typeface="+mn-ea"/>
                <a:cs typeface="+mn-cs"/>
                <a:sym typeface="Calibri"/>
              </a:defRPr>
            </a:pPr>
            <a:r>
              <a:rPr lang="lv-LV" sz="2400" kern="0" dirty="0">
                <a:solidFill>
                  <a:srgbClr val="CC182B"/>
                </a:solidFill>
                <a:cs typeface="Calibri"/>
                <a:sym typeface="Calibri"/>
              </a:rPr>
              <a:t>….IZŅEMOT</a:t>
            </a:r>
            <a:r>
              <a:rPr lang="en-US" sz="2400" kern="0" dirty="0">
                <a:solidFill>
                  <a:srgbClr val="CC182B"/>
                </a:solidFill>
                <a:cs typeface="Calibri"/>
                <a:sym typeface="Calibri"/>
              </a:rPr>
              <a:t> </a:t>
            </a:r>
            <a:r>
              <a:rPr lang="en-US" sz="2400" kern="0" dirty="0" err="1">
                <a:solidFill>
                  <a:srgbClr val="CC182B"/>
                </a:solidFill>
                <a:cs typeface="Calibri"/>
                <a:sym typeface="Calibri"/>
              </a:rPr>
              <a:t>Regulas</a:t>
            </a:r>
            <a:r>
              <a:rPr lang="en-US" sz="2400" kern="0" dirty="0">
                <a:solidFill>
                  <a:srgbClr val="CC182B"/>
                </a:solidFill>
                <a:cs typeface="Calibri"/>
                <a:sym typeface="Calibri"/>
              </a:rPr>
              <a:t> 9.2.punktā </a:t>
            </a:r>
            <a:r>
              <a:rPr lang="en-US" sz="2400" kern="0" dirty="0" err="1">
                <a:solidFill>
                  <a:srgbClr val="CC182B"/>
                </a:solidFill>
                <a:cs typeface="Calibri"/>
                <a:sym typeface="Calibri"/>
              </a:rPr>
              <a:t>norādītie</a:t>
            </a:r>
            <a:r>
              <a:rPr lang="en-US" sz="2400" kern="0" dirty="0">
                <a:solidFill>
                  <a:srgbClr val="CC182B"/>
                </a:solidFill>
                <a:cs typeface="Calibri"/>
                <a:sym typeface="Calibri"/>
              </a:rPr>
              <a:t> </a:t>
            </a:r>
            <a:r>
              <a:rPr lang="en-US" sz="2400" kern="0" dirty="0" err="1">
                <a:solidFill>
                  <a:srgbClr val="CC182B"/>
                </a:solidFill>
                <a:cs typeface="Calibri"/>
                <a:sym typeface="Calibri"/>
              </a:rPr>
              <a:t>priekšnoteikumi</a:t>
            </a:r>
            <a:endParaRPr lang="lv-LV" sz="2400" kern="0" dirty="0">
              <a:solidFill>
                <a:srgbClr val="CC182B"/>
              </a:solidFill>
              <a:cs typeface="Calibri"/>
              <a:sym typeface="Calibri"/>
            </a:endParaRPr>
          </a:p>
          <a:p>
            <a:pPr marL="0" indent="0" algn="ctr" defTabSz="1184474">
              <a:spcBef>
                <a:spcPts val="2300"/>
              </a:spcBef>
              <a:buNone/>
              <a:defRPr sz="2700">
                <a:solidFill>
                  <a:srgbClr val="13285E"/>
                </a:solidFill>
              </a:defRPr>
            </a:pPr>
            <a:endParaRPr lang="lv-LV" dirty="0"/>
          </a:p>
        </p:txBody>
      </p:sp>
    </p:spTree>
    <p:extLst>
      <p:ext uri="{BB962C8B-B14F-4D97-AF65-F5344CB8AC3E}">
        <p14:creationId xmlns:p14="http://schemas.microsoft.com/office/powerpoint/2010/main" val="1741755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a:solidFill>
                  <a:srgbClr val="FF0000"/>
                </a:solidFill>
              </a:rPr>
              <a:t>PĀRZINIS</a:t>
            </a:r>
            <a:endParaRPr lang="en-US" sz="5500" b="1" dirty="0">
              <a:solidFill>
                <a:srgbClr val="FF0000"/>
              </a:solidFill>
            </a:endParaRPr>
          </a:p>
        </p:txBody>
      </p:sp>
      <p:sp>
        <p:nvSpPr>
          <p:cNvPr id="3" name="Content Placeholder 2">
            <a:extLst>
              <a:ext uri="{FF2B5EF4-FFF2-40B4-BE49-F238E27FC236}">
                <a16:creationId xmlns:a16="http://schemas.microsoft.com/office/drawing/2014/main" id="{2B6BFE85-3000-B549-91AD-639AA4B8D10F}"/>
              </a:ext>
            </a:extLst>
          </p:cNvPr>
          <p:cNvSpPr>
            <a:spLocks noGrp="1"/>
          </p:cNvSpPr>
          <p:nvPr>
            <p:ph idx="1"/>
          </p:nvPr>
        </p:nvSpPr>
        <p:spPr>
          <a:xfrm>
            <a:off x="838200" y="1474237"/>
            <a:ext cx="10515600" cy="4702726"/>
          </a:xfrm>
        </p:spPr>
        <p:txBody>
          <a:bodyPr>
            <a:normAutofit fontScale="47500" lnSpcReduction="20000"/>
          </a:bodyPr>
          <a:lstStyle/>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endParaRPr lang="en-US" sz="3600" kern="0" dirty="0">
              <a:solidFill>
                <a:srgbClr val="13285E"/>
              </a:solidFill>
              <a:latin typeface="Geometr706 Md TL"/>
              <a:sym typeface="Geometr706 Md TL"/>
            </a:endParaRPr>
          </a:p>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6900" kern="0" dirty="0">
                <a:solidFill>
                  <a:srgbClr val="13285E"/>
                </a:solidFill>
                <a:latin typeface="Geometr706 Md TL"/>
                <a:sym typeface="Geometr706 Md TL"/>
              </a:rPr>
              <a:t>ir fiziska vai juridiska persona, publiska iestāde, </a:t>
            </a:r>
            <a:endParaRPr lang="en-US" sz="6900" kern="0" dirty="0">
              <a:solidFill>
                <a:srgbClr val="13285E"/>
              </a:solidFill>
              <a:latin typeface="Geometr706 Md TL"/>
              <a:sym typeface="Geometr706 Md TL"/>
            </a:endParaRPr>
          </a:p>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6900" kern="0" dirty="0">
                <a:solidFill>
                  <a:srgbClr val="13285E"/>
                </a:solidFill>
                <a:latin typeface="Geometr706 Md TL"/>
                <a:sym typeface="Geometr706 Md TL"/>
              </a:rPr>
              <a:t>aģentūra vai cita struktūra,</a:t>
            </a:r>
            <a:endParaRPr lang="en-US" sz="6900" kern="0" dirty="0">
              <a:solidFill>
                <a:srgbClr val="13285E"/>
              </a:solidFill>
              <a:latin typeface="Geometr706 Md TL"/>
              <a:sym typeface="Geometr706 Md TL"/>
            </a:endParaRPr>
          </a:p>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6900" kern="0" dirty="0">
                <a:solidFill>
                  <a:srgbClr val="13285E"/>
                </a:solidFill>
                <a:latin typeface="Geometr706 Md TL"/>
                <a:sym typeface="Geometr706 Md TL"/>
              </a:rPr>
              <a:t> kas viena pati vai kopīgi ar citām</a:t>
            </a:r>
            <a:endParaRPr lang="en-US" sz="6900" kern="0" dirty="0">
              <a:solidFill>
                <a:srgbClr val="13285E"/>
              </a:solidFill>
              <a:latin typeface="Geometr706 Md TL"/>
              <a:sym typeface="Geometr706 Md TL"/>
            </a:endParaRPr>
          </a:p>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6900" b="1" kern="0" dirty="0">
                <a:solidFill>
                  <a:srgbClr val="13285E"/>
                </a:solidFill>
                <a:latin typeface="Geometr706 Md TL"/>
                <a:sym typeface="Geometr706 Md TL"/>
              </a:rPr>
              <a:t> nosaka </a:t>
            </a:r>
            <a:r>
              <a:rPr lang="lv-LV" sz="6900" kern="0" dirty="0">
                <a:solidFill>
                  <a:srgbClr val="13285E"/>
                </a:solidFill>
                <a:latin typeface="Geometr706 Md TL"/>
                <a:sym typeface="Geometr706 Md TL"/>
              </a:rPr>
              <a:t>personas datu apstrādes</a:t>
            </a:r>
            <a:endParaRPr lang="en-US" sz="6900" kern="0" dirty="0">
              <a:solidFill>
                <a:srgbClr val="13285E"/>
              </a:solidFill>
              <a:latin typeface="Geometr706 Md TL"/>
              <a:sym typeface="Geometr706 Md TL"/>
            </a:endParaRPr>
          </a:p>
          <a:p>
            <a:pPr marL="0" lvl="0" indent="0" algn="ctr" defTabSz="1300480">
              <a:lnSpc>
                <a:spcPct val="100000"/>
              </a:lnSpc>
              <a:spcBef>
                <a:spcPts val="2500"/>
              </a:spcBef>
              <a:buNone/>
              <a:defRPr sz="3600">
                <a:solidFill>
                  <a:srgbClr val="13285E"/>
                </a:solidFill>
                <a:latin typeface="Geometr706 Md TL"/>
                <a:ea typeface="Geometr706 Md TL"/>
                <a:cs typeface="Geometr706 Md TL"/>
                <a:sym typeface="Geometr706 Md TL"/>
              </a:defRPr>
            </a:pPr>
            <a:r>
              <a:rPr lang="lv-LV" sz="6900" b="1" kern="0" dirty="0">
                <a:solidFill>
                  <a:srgbClr val="13285E"/>
                </a:solidFill>
                <a:latin typeface="Geometr706 Md TL"/>
                <a:sym typeface="Geometr706 Md TL"/>
              </a:rPr>
              <a:t> </a:t>
            </a:r>
            <a:r>
              <a:rPr lang="lv-LV" sz="6900" b="1" u="sng" kern="0" dirty="0">
                <a:solidFill>
                  <a:srgbClr val="13285E"/>
                </a:solidFill>
                <a:latin typeface="Geometr706 Md TL"/>
                <a:sym typeface="Geometr706 Md TL"/>
              </a:rPr>
              <a:t>nolūkus</a:t>
            </a:r>
            <a:r>
              <a:rPr lang="en-US" sz="6900" b="1" u="sng" kern="0" dirty="0">
                <a:solidFill>
                  <a:srgbClr val="13285E"/>
                </a:solidFill>
                <a:latin typeface="Geometr706 Md TL"/>
                <a:sym typeface="Geometr706 Md TL"/>
              </a:rPr>
              <a:t> (</a:t>
            </a:r>
            <a:r>
              <a:rPr lang="en-US" sz="6900" b="1" u="sng" kern="0" dirty="0" err="1">
                <a:solidFill>
                  <a:srgbClr val="13285E"/>
                </a:solidFill>
                <a:latin typeface="Geometr706 Md TL"/>
                <a:sym typeface="Geometr706 Md TL"/>
              </a:rPr>
              <a:t>mēr</a:t>
            </a:r>
            <a:r>
              <a:rPr lang="lv-LV" sz="6900" b="1" u="sng" kern="0" dirty="0">
                <a:solidFill>
                  <a:srgbClr val="13285E"/>
                </a:solidFill>
                <a:latin typeface="Geometr706 Md TL"/>
                <a:sym typeface="Geometr706 Md TL"/>
              </a:rPr>
              <a:t>ķ</a:t>
            </a:r>
            <a:r>
              <a:rPr lang="en-US" sz="6900" b="1" u="sng" kern="0" dirty="0">
                <a:solidFill>
                  <a:srgbClr val="13285E"/>
                </a:solidFill>
                <a:latin typeface="Geometr706 Md TL"/>
                <a:sym typeface="Geometr706 Md TL"/>
              </a:rPr>
              <a:t>us)</a:t>
            </a:r>
            <a:r>
              <a:rPr lang="lv-LV" sz="6900" kern="0" dirty="0">
                <a:solidFill>
                  <a:srgbClr val="13285E"/>
                </a:solidFill>
                <a:latin typeface="Geometr706 Md TL"/>
                <a:sym typeface="Geometr706 Md TL"/>
              </a:rPr>
              <a:t> un </a:t>
            </a:r>
            <a:r>
              <a:rPr lang="lv-LV" sz="6900" b="1" u="sng" kern="0" dirty="0">
                <a:solidFill>
                  <a:srgbClr val="13285E"/>
                </a:solidFill>
                <a:latin typeface="Geometr706 Md TL"/>
                <a:sym typeface="Geometr706 Md TL"/>
              </a:rPr>
              <a:t>līdzekļus</a:t>
            </a:r>
            <a:endParaRPr lang="en-US" sz="1800" i="1" dirty="0"/>
          </a:p>
          <a:p>
            <a:pPr marL="0" indent="0" defTabSz="1184474">
              <a:spcBef>
                <a:spcPts val="2300"/>
              </a:spcBef>
              <a:buNone/>
              <a:defRPr sz="2700">
                <a:solidFill>
                  <a:srgbClr val="13285E"/>
                </a:solidFill>
              </a:defRPr>
            </a:pPr>
            <a:r>
              <a:rPr lang="en-US" sz="2900" i="1" dirty="0"/>
              <a:t>N.B. var </a:t>
            </a:r>
            <a:r>
              <a:rPr lang="en-US" sz="2900" i="1" dirty="0" err="1"/>
              <a:t>būt</a:t>
            </a:r>
            <a:r>
              <a:rPr lang="en-US" sz="2900" i="1" dirty="0"/>
              <a:t> </a:t>
            </a:r>
            <a:r>
              <a:rPr lang="en-US" sz="2900" i="1" dirty="0" err="1"/>
              <a:t>kopējie</a:t>
            </a:r>
            <a:r>
              <a:rPr lang="en-US" sz="2900" i="1" dirty="0"/>
              <a:t> </a:t>
            </a:r>
            <a:r>
              <a:rPr lang="en-US" sz="2900" i="1" dirty="0" err="1"/>
              <a:t>pārziņi</a:t>
            </a:r>
            <a:r>
              <a:rPr lang="en-US" sz="2900" i="1" dirty="0"/>
              <a:t>  </a:t>
            </a:r>
            <a:r>
              <a:rPr lang="en-US" sz="2900" i="1" dirty="0" err="1"/>
              <a:t>ar</a:t>
            </a:r>
            <a:r>
              <a:rPr lang="en-US" sz="2900" i="1" dirty="0"/>
              <a:t> </a:t>
            </a:r>
            <a:r>
              <a:rPr lang="en-US" sz="2900" i="1" dirty="0" err="1"/>
              <a:t>kopēju</a:t>
            </a:r>
            <a:r>
              <a:rPr lang="en-US" sz="2900" i="1" dirty="0"/>
              <a:t> </a:t>
            </a:r>
            <a:r>
              <a:rPr lang="en-US" sz="2900" i="1" dirty="0" err="1"/>
              <a:t>atbildību</a:t>
            </a:r>
            <a:r>
              <a:rPr lang="en-US" sz="2900" i="1" dirty="0"/>
              <a:t> </a:t>
            </a:r>
            <a:r>
              <a:rPr lang="en-US" sz="2900" i="1" dirty="0" err="1"/>
              <a:t>uz</a:t>
            </a:r>
            <a:r>
              <a:rPr lang="en-US" sz="2900" i="1" dirty="0"/>
              <a:t> </a:t>
            </a:r>
            <a:r>
              <a:rPr lang="en-US" sz="2900" i="1" dirty="0" err="1"/>
              <a:t>kādu</a:t>
            </a:r>
            <a:r>
              <a:rPr lang="en-US" sz="2900" i="1" dirty="0"/>
              <a:t> </a:t>
            </a:r>
            <a:r>
              <a:rPr lang="en-US" sz="2900" i="1" dirty="0" err="1"/>
              <a:t>datu</a:t>
            </a:r>
            <a:r>
              <a:rPr lang="en-US" sz="2900" i="1" dirty="0"/>
              <a:t> </a:t>
            </a:r>
            <a:r>
              <a:rPr lang="en-US" sz="2900" i="1" dirty="0" err="1"/>
              <a:t>apstrādi</a:t>
            </a:r>
            <a:endParaRPr lang="en-US" sz="2900" i="1" dirty="0"/>
          </a:p>
        </p:txBody>
      </p:sp>
    </p:spTree>
    <p:extLst>
      <p:ext uri="{BB962C8B-B14F-4D97-AF65-F5344CB8AC3E}">
        <p14:creationId xmlns:p14="http://schemas.microsoft.com/office/powerpoint/2010/main" val="441331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err="1">
                <a:solidFill>
                  <a:srgbClr val="FF0000"/>
                </a:solidFill>
              </a:rPr>
              <a:t>Iesaistītās</a:t>
            </a:r>
            <a:r>
              <a:rPr lang="en-US" sz="6000" b="1" dirty="0">
                <a:solidFill>
                  <a:srgbClr val="FF0000"/>
                </a:solidFill>
              </a:rPr>
              <a:t> personas</a:t>
            </a:r>
            <a:endParaRPr lang="en-US" sz="5500" b="1" dirty="0">
              <a:solidFill>
                <a:srgbClr val="FF0000"/>
              </a:solidFill>
            </a:endParaRPr>
          </a:p>
        </p:txBody>
      </p:sp>
      <p:sp>
        <p:nvSpPr>
          <p:cNvPr id="9" name="Content Placeholder 7">
            <a:extLst>
              <a:ext uri="{FF2B5EF4-FFF2-40B4-BE49-F238E27FC236}">
                <a16:creationId xmlns:a16="http://schemas.microsoft.com/office/drawing/2014/main" id="{D0A52D70-9584-44C2-A05F-43779A21DF85}"/>
              </a:ext>
            </a:extLst>
          </p:cNvPr>
          <p:cNvSpPr txBox="1">
            <a:spLocks/>
          </p:cNvSpPr>
          <p:nvPr/>
        </p:nvSpPr>
        <p:spPr>
          <a:xfrm>
            <a:off x="838200" y="1690688"/>
            <a:ext cx="4929554" cy="4638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400" dirty="0" err="1">
                <a:solidFill>
                  <a:srgbClr val="002060"/>
                </a:solidFill>
              </a:rPr>
              <a:t>Pārzinis</a:t>
            </a:r>
            <a:endParaRPr lang="en-US" sz="4400" dirty="0">
              <a:solidFill>
                <a:srgbClr val="002060"/>
              </a:solidFill>
            </a:endParaRP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lgn="ctr">
              <a:buFont typeface="Arial" panose="020B0604020202020204" pitchFamily="34" charset="0"/>
              <a:buNone/>
            </a:pPr>
            <a:r>
              <a:rPr lang="en-US" sz="4400" dirty="0" err="1">
                <a:solidFill>
                  <a:srgbClr val="002060"/>
                </a:solidFill>
              </a:rPr>
              <a:t>Apstrādātājs</a:t>
            </a:r>
            <a:endParaRPr lang="en-US" sz="4400" dirty="0">
              <a:solidFill>
                <a:srgbClr val="002060"/>
              </a:solidFill>
            </a:endParaRPr>
          </a:p>
          <a:p>
            <a:pPr marL="0" lvl="0" indent="0" algn="just" defTabSz="1300480" hangingPunct="0">
              <a:lnSpc>
                <a:spcPct val="80000"/>
              </a:lnSpc>
              <a:spcBef>
                <a:spcPts val="700"/>
              </a:spcBef>
              <a:buNone/>
              <a:defRPr sz="3000">
                <a:solidFill>
                  <a:srgbClr val="13285E"/>
                </a:solidFill>
                <a:latin typeface="Geometr706 Md TL"/>
                <a:ea typeface="Geometr706 Md TL"/>
                <a:cs typeface="Geometr706 Md TL"/>
                <a:sym typeface="Geometr706 Md TL"/>
              </a:defRPr>
            </a:pPr>
            <a:r>
              <a:rPr lang="lv-LV" sz="3000" kern="0" dirty="0">
                <a:solidFill>
                  <a:srgbClr val="13285E"/>
                </a:solidFill>
                <a:latin typeface="Geometr706 Md TL"/>
                <a:sym typeface="Geometr706 Md TL"/>
              </a:rPr>
              <a:t>ir fiziska vai juridiska persona, publiska iestāde, aģentūra vai cita struktūra, </a:t>
            </a:r>
            <a:r>
              <a:rPr lang="lv-LV" sz="3000" b="1" u="sng" kern="0" dirty="0">
                <a:solidFill>
                  <a:srgbClr val="13285E"/>
                </a:solidFill>
                <a:latin typeface="Geometr706 Md TL"/>
                <a:sym typeface="Geometr706 Md TL"/>
              </a:rPr>
              <a:t>kura pārziņa vārdā apstrādā</a:t>
            </a:r>
            <a:r>
              <a:rPr lang="lv-LV" sz="3000" kern="0" dirty="0">
                <a:solidFill>
                  <a:srgbClr val="13285E"/>
                </a:solidFill>
                <a:latin typeface="Geometr706 Md TL"/>
                <a:sym typeface="Geometr706 Md TL"/>
              </a:rPr>
              <a:t> personas datus</a:t>
            </a:r>
          </a:p>
          <a:p>
            <a:pPr marL="0" indent="0" algn="ctr">
              <a:buFont typeface="Arial" panose="020B0604020202020204" pitchFamily="34" charset="0"/>
              <a:buNone/>
            </a:pPr>
            <a:endParaRPr lang="en-US" sz="4400" dirty="0">
              <a:solidFill>
                <a:srgbClr val="002060"/>
              </a:solidFill>
            </a:endParaRPr>
          </a:p>
        </p:txBody>
      </p:sp>
      <p:sp>
        <p:nvSpPr>
          <p:cNvPr id="10" name="Arrow: Down 9">
            <a:extLst>
              <a:ext uri="{FF2B5EF4-FFF2-40B4-BE49-F238E27FC236}">
                <a16:creationId xmlns:a16="http://schemas.microsoft.com/office/drawing/2014/main" id="{7FE38A6B-A701-4D2C-8CC4-69EB64FB3157}"/>
              </a:ext>
            </a:extLst>
          </p:cNvPr>
          <p:cNvSpPr/>
          <p:nvPr/>
        </p:nvSpPr>
        <p:spPr>
          <a:xfrm>
            <a:off x="3006550" y="2453544"/>
            <a:ext cx="592853" cy="8340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4657282B-D2ED-4171-A0E0-BFEB80697191}"/>
              </a:ext>
            </a:extLst>
          </p:cNvPr>
          <p:cNvCxnSpPr/>
          <p:nvPr/>
        </p:nvCxnSpPr>
        <p:spPr>
          <a:xfrm>
            <a:off x="6400800" y="1597688"/>
            <a:ext cx="0" cy="4471516"/>
          </a:xfrm>
          <a:prstGeom prst="line">
            <a:avLst/>
          </a:prstGeom>
          <a:ln w="161925"/>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6A5C61B3-BFB1-4886-B235-B735C49D0AD6}"/>
              </a:ext>
            </a:extLst>
          </p:cNvPr>
          <p:cNvSpPr/>
          <p:nvPr/>
        </p:nvSpPr>
        <p:spPr>
          <a:xfrm>
            <a:off x="4915746" y="2274838"/>
            <a:ext cx="4228254"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607219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7B9A-0E8C-D34E-A02D-43206341E930}"/>
              </a:ext>
            </a:extLst>
          </p:cNvPr>
          <p:cNvSpPr>
            <a:spLocks noGrp="1"/>
          </p:cNvSpPr>
          <p:nvPr>
            <p:ph type="title"/>
          </p:nvPr>
        </p:nvSpPr>
        <p:spPr/>
        <p:txBody>
          <a:bodyPr>
            <a:normAutofit/>
          </a:bodyPr>
          <a:lstStyle/>
          <a:p>
            <a:pPr algn="ctr"/>
            <a:r>
              <a:rPr lang="en-US" sz="6000" b="1" dirty="0" err="1">
                <a:solidFill>
                  <a:srgbClr val="FF0000"/>
                </a:solidFill>
              </a:rPr>
              <a:t>Iesaistītās</a:t>
            </a:r>
            <a:r>
              <a:rPr lang="en-US" sz="6000" b="1" dirty="0">
                <a:solidFill>
                  <a:srgbClr val="FF0000"/>
                </a:solidFill>
              </a:rPr>
              <a:t> personas</a:t>
            </a:r>
            <a:endParaRPr lang="en-US" sz="5500" b="1" dirty="0">
              <a:solidFill>
                <a:srgbClr val="FF0000"/>
              </a:solidFill>
            </a:endParaRPr>
          </a:p>
        </p:txBody>
      </p:sp>
      <p:sp>
        <p:nvSpPr>
          <p:cNvPr id="8" name="Content Placeholder 7">
            <a:extLst>
              <a:ext uri="{FF2B5EF4-FFF2-40B4-BE49-F238E27FC236}">
                <a16:creationId xmlns:a16="http://schemas.microsoft.com/office/drawing/2014/main" id="{F8439CA0-2B6F-4DBC-ADF6-0EFFD063C299}"/>
              </a:ext>
            </a:extLst>
          </p:cNvPr>
          <p:cNvSpPr>
            <a:spLocks noGrp="1"/>
          </p:cNvSpPr>
          <p:nvPr>
            <p:ph idx="1"/>
          </p:nvPr>
        </p:nvSpPr>
        <p:spPr>
          <a:xfrm>
            <a:off x="7520475" y="1825625"/>
            <a:ext cx="3833325" cy="4351338"/>
          </a:xfrm>
        </p:spPr>
        <p:txBody>
          <a:bodyPr>
            <a:normAutofit fontScale="62500" lnSpcReduction="20000"/>
          </a:bodyPr>
          <a:lstStyle/>
          <a:p>
            <a:pPr marL="0" indent="0" algn="ctr">
              <a:buNone/>
            </a:pPr>
            <a:r>
              <a:rPr lang="en-US" sz="7000" dirty="0" err="1">
                <a:solidFill>
                  <a:srgbClr val="002060"/>
                </a:solidFill>
              </a:rPr>
              <a:t>Trešā</a:t>
            </a:r>
            <a:r>
              <a:rPr lang="en-US" sz="7000" dirty="0">
                <a:solidFill>
                  <a:srgbClr val="002060"/>
                </a:solidFill>
              </a:rPr>
              <a:t> persona </a:t>
            </a:r>
          </a:p>
          <a:p>
            <a:pPr marL="0" indent="0" algn="ctr">
              <a:buNone/>
            </a:pPr>
            <a:r>
              <a:rPr lang="lv-LV" sz="4400" dirty="0">
                <a:solidFill>
                  <a:srgbClr val="002060"/>
                </a:solidFill>
              </a:rPr>
              <a:t>ir fiziska vai juridiska persona, publiska iestāde, aģentūra vai struktūra, </a:t>
            </a:r>
            <a:r>
              <a:rPr lang="lv-LV" sz="4400" b="1" u="sng" dirty="0">
                <a:solidFill>
                  <a:srgbClr val="002060"/>
                </a:solidFill>
              </a:rPr>
              <a:t>kura nav</a:t>
            </a:r>
            <a:r>
              <a:rPr lang="lv-LV" sz="4400" u="sng" dirty="0">
                <a:solidFill>
                  <a:srgbClr val="002060"/>
                </a:solidFill>
              </a:rPr>
              <a:t> </a:t>
            </a:r>
            <a:r>
              <a:rPr lang="lv-LV" sz="4400" dirty="0">
                <a:solidFill>
                  <a:srgbClr val="002060"/>
                </a:solidFill>
              </a:rPr>
              <a:t>datu subjekts, pārzinis, apstrādātājs un personas, kuras pārziņa vai apstrādātāja </a:t>
            </a:r>
            <a:r>
              <a:rPr lang="lv-LV" sz="4400" u="sng" dirty="0">
                <a:solidFill>
                  <a:srgbClr val="002060"/>
                </a:solidFill>
              </a:rPr>
              <a:t>tiešā pakļautībā</a:t>
            </a:r>
            <a:r>
              <a:rPr lang="lv-LV" sz="4400" dirty="0">
                <a:solidFill>
                  <a:srgbClr val="002060"/>
                </a:solidFill>
              </a:rPr>
              <a:t> ir pilnvarotas apstrādāt personas datus</a:t>
            </a:r>
            <a:endParaRPr lang="en-US" sz="4400" dirty="0">
              <a:solidFill>
                <a:srgbClr val="002060"/>
              </a:solidFill>
            </a:endParaRPr>
          </a:p>
        </p:txBody>
      </p:sp>
      <p:sp>
        <p:nvSpPr>
          <p:cNvPr id="9" name="Content Placeholder 7">
            <a:extLst>
              <a:ext uri="{FF2B5EF4-FFF2-40B4-BE49-F238E27FC236}">
                <a16:creationId xmlns:a16="http://schemas.microsoft.com/office/drawing/2014/main" id="{D0A52D70-9584-44C2-A05F-43779A21DF85}"/>
              </a:ext>
            </a:extLst>
          </p:cNvPr>
          <p:cNvSpPr txBox="1">
            <a:spLocks/>
          </p:cNvSpPr>
          <p:nvPr/>
        </p:nvSpPr>
        <p:spPr>
          <a:xfrm>
            <a:off x="838200" y="1690688"/>
            <a:ext cx="4929554" cy="4638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400" dirty="0" err="1">
                <a:solidFill>
                  <a:srgbClr val="002060"/>
                </a:solidFill>
              </a:rPr>
              <a:t>Pārzinis</a:t>
            </a:r>
            <a:endParaRPr lang="en-US" sz="4400" dirty="0">
              <a:solidFill>
                <a:srgbClr val="002060"/>
              </a:solidFill>
            </a:endParaRP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lgn="ctr">
              <a:buFont typeface="Arial" panose="020B0604020202020204" pitchFamily="34" charset="0"/>
              <a:buNone/>
            </a:pPr>
            <a:r>
              <a:rPr lang="en-US" sz="4400" dirty="0" err="1">
                <a:solidFill>
                  <a:srgbClr val="002060"/>
                </a:solidFill>
              </a:rPr>
              <a:t>Apstrādātājs</a:t>
            </a:r>
            <a:endParaRPr lang="en-US" sz="4400" dirty="0">
              <a:solidFill>
                <a:srgbClr val="002060"/>
              </a:solidFill>
            </a:endParaRPr>
          </a:p>
          <a:p>
            <a:pPr marL="0" lvl="0" indent="0" algn="just" defTabSz="1300480" hangingPunct="0">
              <a:lnSpc>
                <a:spcPct val="80000"/>
              </a:lnSpc>
              <a:spcBef>
                <a:spcPts val="700"/>
              </a:spcBef>
              <a:buNone/>
              <a:defRPr sz="3000">
                <a:solidFill>
                  <a:srgbClr val="13285E"/>
                </a:solidFill>
                <a:latin typeface="Geometr706 Md TL"/>
                <a:ea typeface="Geometr706 Md TL"/>
                <a:cs typeface="Geometr706 Md TL"/>
                <a:sym typeface="Geometr706 Md TL"/>
              </a:defRPr>
            </a:pPr>
            <a:r>
              <a:rPr lang="lv-LV" sz="3000" kern="0" dirty="0">
                <a:solidFill>
                  <a:srgbClr val="13285E"/>
                </a:solidFill>
                <a:latin typeface="Geometr706 Md TL"/>
                <a:sym typeface="Geometr706 Md TL"/>
              </a:rPr>
              <a:t>ir fiziska vai juridiska persona, publiska iestāde, aģentūra vai cita struktūra, </a:t>
            </a:r>
            <a:r>
              <a:rPr lang="lv-LV" sz="3000" b="1" u="sng" kern="0" dirty="0">
                <a:solidFill>
                  <a:srgbClr val="13285E"/>
                </a:solidFill>
                <a:latin typeface="Geometr706 Md TL"/>
                <a:sym typeface="Geometr706 Md TL"/>
              </a:rPr>
              <a:t>kura pārziņa vārdā apstrādā</a:t>
            </a:r>
            <a:r>
              <a:rPr lang="lv-LV" sz="3000" kern="0" dirty="0">
                <a:solidFill>
                  <a:srgbClr val="13285E"/>
                </a:solidFill>
                <a:latin typeface="Geometr706 Md TL"/>
                <a:sym typeface="Geometr706 Md TL"/>
              </a:rPr>
              <a:t> personas datus</a:t>
            </a:r>
          </a:p>
          <a:p>
            <a:pPr marL="0" indent="0" algn="ctr">
              <a:buFont typeface="Arial" panose="020B0604020202020204" pitchFamily="34" charset="0"/>
              <a:buNone/>
            </a:pPr>
            <a:endParaRPr lang="en-US" sz="4400" dirty="0">
              <a:solidFill>
                <a:srgbClr val="002060"/>
              </a:solidFill>
            </a:endParaRPr>
          </a:p>
        </p:txBody>
      </p:sp>
      <p:sp>
        <p:nvSpPr>
          <p:cNvPr id="10" name="Arrow: Down 9">
            <a:extLst>
              <a:ext uri="{FF2B5EF4-FFF2-40B4-BE49-F238E27FC236}">
                <a16:creationId xmlns:a16="http://schemas.microsoft.com/office/drawing/2014/main" id="{7FE38A6B-A701-4D2C-8CC4-69EB64FB3157}"/>
              </a:ext>
            </a:extLst>
          </p:cNvPr>
          <p:cNvSpPr/>
          <p:nvPr/>
        </p:nvSpPr>
        <p:spPr>
          <a:xfrm>
            <a:off x="3006550" y="2453544"/>
            <a:ext cx="592853" cy="8340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4657282B-D2ED-4171-A0E0-BFEB80697191}"/>
              </a:ext>
            </a:extLst>
          </p:cNvPr>
          <p:cNvCxnSpPr/>
          <p:nvPr/>
        </p:nvCxnSpPr>
        <p:spPr>
          <a:xfrm>
            <a:off x="6400800" y="1597688"/>
            <a:ext cx="0" cy="4471516"/>
          </a:xfrm>
          <a:prstGeom prst="line">
            <a:avLst/>
          </a:prstGeom>
          <a:ln w="161925"/>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6A5C61B3-BFB1-4886-B235-B735C49D0AD6}"/>
              </a:ext>
            </a:extLst>
          </p:cNvPr>
          <p:cNvSpPr/>
          <p:nvPr/>
        </p:nvSpPr>
        <p:spPr>
          <a:xfrm>
            <a:off x="4915746" y="2274838"/>
            <a:ext cx="4228254"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9" name="Arrow: Down 18">
            <a:extLst>
              <a:ext uri="{FF2B5EF4-FFF2-40B4-BE49-F238E27FC236}">
                <a16:creationId xmlns:a16="http://schemas.microsoft.com/office/drawing/2014/main" id="{7AEA30E4-D004-4906-82DF-FC2541EC8A7D}"/>
              </a:ext>
            </a:extLst>
          </p:cNvPr>
          <p:cNvSpPr/>
          <p:nvPr/>
        </p:nvSpPr>
        <p:spPr>
          <a:xfrm rot="16200000">
            <a:off x="5910744" y="2318455"/>
            <a:ext cx="1030365" cy="2435288"/>
          </a:xfrm>
          <a:prstGeom prst="downArrow">
            <a:avLst>
              <a:gd name="adj1" fmla="val 52785"/>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300" b="1" dirty="0">
                <a:solidFill>
                  <a:srgbClr val="C00000"/>
                </a:solidFill>
              </a:rPr>
              <a:t>????</a:t>
            </a:r>
          </a:p>
        </p:txBody>
      </p:sp>
    </p:spTree>
    <p:extLst>
      <p:ext uri="{BB962C8B-B14F-4D97-AF65-F5344CB8AC3E}">
        <p14:creationId xmlns:p14="http://schemas.microsoft.com/office/powerpoint/2010/main" val="3763307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1297</Words>
  <Application>Microsoft Office PowerPoint</Application>
  <PresentationFormat>Platekrāna</PresentationFormat>
  <Paragraphs>140</Paragraphs>
  <Slides>21</Slides>
  <Notes>0</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21</vt:i4>
      </vt:variant>
    </vt:vector>
  </HeadingPairs>
  <TitlesOfParts>
    <vt:vector size="27" baseType="lpstr">
      <vt:lpstr>Arial</vt:lpstr>
      <vt:lpstr>Calibri</vt:lpstr>
      <vt:lpstr>Calibri Light</vt:lpstr>
      <vt:lpstr>Geometr706 Md TL</vt:lpstr>
      <vt:lpstr>Times New Roman</vt:lpstr>
      <vt:lpstr>Office Theme</vt:lpstr>
      <vt:lpstr>Ceļvedis datu apstrādē mazajiem un vidējiem uzņēmumiem</vt:lpstr>
      <vt:lpstr>AVOTI</vt:lpstr>
      <vt:lpstr>DATU SUBJEKTS</vt:lpstr>
      <vt:lpstr>PERSONAS DATI</vt:lpstr>
      <vt:lpstr>PERSONAS DATU APSTRĀDE</vt:lpstr>
      <vt:lpstr>ĪPAŠO KATEGORIJU DATU APSTRĀDE</vt:lpstr>
      <vt:lpstr>PĀRZINIS</vt:lpstr>
      <vt:lpstr>Iesaistītās personas</vt:lpstr>
      <vt:lpstr>Iesaistītās personas</vt:lpstr>
      <vt:lpstr>PĀRZINIS - APSTRĀDĀTĀJS</vt:lpstr>
      <vt:lpstr>PRINCIPI</vt:lpstr>
      <vt:lpstr>GODĪGA UN LIKUMĪGA APSTRĀDE</vt:lpstr>
      <vt:lpstr>LIKUMĪGA DATU APSTRĀDE</vt:lpstr>
      <vt:lpstr>PRINCIPU (pienākumu) MIJIEDARBĪBA</vt:lpstr>
      <vt:lpstr>JĀPAZIŅO DATU SUBJEKTAM…</vt:lpstr>
      <vt:lpstr>JĀPAZIŅO DATU SUBJEKTAM…</vt:lpstr>
      <vt:lpstr>DOKUMENTĀCIJA…REĢISTRS</vt:lpstr>
      <vt:lpstr>DOKUMENTĀCIJA…[R.25]</vt:lpstr>
      <vt:lpstr>DOKUMENTĀCIJA…”NIDA”</vt:lpstr>
      <vt:lpstr>DOKUMENTĀCIJA…”INCIDENTS”</vt:lpstr>
      <vt:lpstr>Ceļvedis datu apstrādē mazajiem un vidējiem uzņēmumiem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Madara Neiceniece</dc:creator>
  <cp:lastModifiedBy>Agita Silniece</cp:lastModifiedBy>
  <cp:revision>15</cp:revision>
  <dcterms:created xsi:type="dcterms:W3CDTF">2019-09-18T09:03:01Z</dcterms:created>
  <dcterms:modified xsi:type="dcterms:W3CDTF">2019-10-09T10:31:09Z</dcterms:modified>
</cp:coreProperties>
</file>